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9" r:id="rId8"/>
    <p:sldId id="265" r:id="rId9"/>
    <p:sldId id="268" r:id="rId10"/>
    <p:sldId id="270" r:id="rId11"/>
  </p:sldIdLst>
  <p:sldSz cx="12192000" cy="6858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958C89F-84A0-49C5-B353-F5BABC30F3D4}">
          <p14:sldIdLst>
            <p14:sldId id="256"/>
            <p14:sldId id="257"/>
            <p14:sldId id="258"/>
            <p14:sldId id="259"/>
            <p14:sldId id="261"/>
            <p14:sldId id="262"/>
            <p14:sldId id="269"/>
            <p14:sldId id="265"/>
            <p14:sldId id="268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E9C"/>
    <a:srgbClr val="FDF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2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CFD89-DAC6-4DB6-9D18-FF9BD61BA5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735637"/>
          </a:xfrm>
        </p:spPr>
        <p:txBody>
          <a:bodyPr>
            <a:normAutofit/>
          </a:bodyPr>
          <a:lstStyle/>
          <a:p>
            <a:br>
              <a:rPr lang="ru-RU" dirty="0"/>
            </a:br>
            <a:br>
              <a:rPr lang="ru-RU" dirty="0"/>
            </a:br>
            <a:r>
              <a:rPr lang="ru-RU" sz="3200" b="1" dirty="0"/>
              <a:t>(далее – ОКЗ)</a:t>
            </a:r>
            <a:endParaRPr lang="ru-BY" sz="3200" b="1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99B1561-01E6-4B52-9689-048230AB16C6}"/>
              </a:ext>
            </a:extLst>
          </p:cNvPr>
          <p:cNvSpPr/>
          <p:nvPr/>
        </p:nvSpPr>
        <p:spPr>
          <a:xfrm>
            <a:off x="678872" y="1122363"/>
            <a:ext cx="10958945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Общегосударственный классификатор </a:t>
            </a:r>
            <a:br>
              <a:rPr lang="ru-RU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ru-RU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Республики Беларусь «Занятия» ОКРБ 014-2017 </a:t>
            </a:r>
            <a:endParaRPr lang="ru-BY" sz="54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20000"/>
                  <a:lumOff val="80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5737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8AA773-2469-4F7C-9398-031034325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23454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2000" dirty="0">
                <a:latin typeface="+mn-lt"/>
                <a:ea typeface="+mn-ea"/>
                <a:cs typeface="+mn-cs"/>
              </a:rPr>
              <a:t>Определение кода должности служащего «Директор» </a:t>
            </a:r>
            <a:endParaRPr lang="ru-BY" sz="20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BDDA1230-A89C-4520-90FC-C84473B9652C}"/>
              </a:ext>
            </a:extLst>
          </p:cNvPr>
          <p:cNvSpPr/>
          <p:nvPr/>
        </p:nvSpPr>
        <p:spPr>
          <a:xfrm>
            <a:off x="1" y="623454"/>
            <a:ext cx="665018" cy="427832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Директор</a:t>
            </a:r>
            <a:endParaRPr lang="ru-BY" b="1" dirty="0">
              <a:solidFill>
                <a:schemeClr val="tx1"/>
              </a:solidFill>
            </a:endParaRPr>
          </a:p>
        </p:txBody>
      </p:sp>
      <p:sp>
        <p:nvSpPr>
          <p:cNvPr id="5" name="Выноска: двойная изогнутая линия 4">
            <a:extLst>
              <a:ext uri="{FF2B5EF4-FFF2-40B4-BE49-F238E27FC236}">
                <a16:creationId xmlns:a16="http://schemas.microsoft.com/office/drawing/2014/main" id="{9034C290-6820-48A7-A3A0-148ED494C7A3}"/>
              </a:ext>
            </a:extLst>
          </p:cNvPr>
          <p:cNvSpPr/>
          <p:nvPr/>
        </p:nvSpPr>
        <p:spPr>
          <a:xfrm>
            <a:off x="1517781" y="969233"/>
            <a:ext cx="1129146" cy="283919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23112"/>
              <a:gd name="adj6" fmla="val -31818"/>
              <a:gd name="adj7" fmla="val 38440"/>
              <a:gd name="adj8" fmla="val -734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1114-002</a:t>
            </a:r>
            <a:endParaRPr lang="ru-BY" dirty="0"/>
          </a:p>
        </p:txBody>
      </p:sp>
      <p:sp>
        <p:nvSpPr>
          <p:cNvPr id="6" name="Выноска: двойная изогнутая линия 5">
            <a:extLst>
              <a:ext uri="{FF2B5EF4-FFF2-40B4-BE49-F238E27FC236}">
                <a16:creationId xmlns:a16="http://schemas.microsoft.com/office/drawing/2014/main" id="{0A983D76-7B2A-4183-A7DA-DE7B8C3AFF09}"/>
              </a:ext>
            </a:extLst>
          </p:cNvPr>
          <p:cNvSpPr/>
          <p:nvPr/>
        </p:nvSpPr>
        <p:spPr>
          <a:xfrm>
            <a:off x="1519484" y="1446917"/>
            <a:ext cx="1129146" cy="295139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23112"/>
              <a:gd name="adj6" fmla="val -31818"/>
              <a:gd name="adj7" fmla="val 38440"/>
              <a:gd name="adj8" fmla="val -734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1120-014</a:t>
            </a:r>
            <a:endParaRPr lang="ru-BY" dirty="0"/>
          </a:p>
        </p:txBody>
      </p:sp>
      <p:sp>
        <p:nvSpPr>
          <p:cNvPr id="7" name="Выноска: двойная изогнутая линия 6">
            <a:extLst>
              <a:ext uri="{FF2B5EF4-FFF2-40B4-BE49-F238E27FC236}">
                <a16:creationId xmlns:a16="http://schemas.microsoft.com/office/drawing/2014/main" id="{2251E12E-9791-483F-9F40-1C2A4B8464E3}"/>
              </a:ext>
            </a:extLst>
          </p:cNvPr>
          <p:cNvSpPr/>
          <p:nvPr/>
        </p:nvSpPr>
        <p:spPr>
          <a:xfrm>
            <a:off x="1517780" y="2680162"/>
            <a:ext cx="1129147" cy="282566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23112"/>
              <a:gd name="adj6" fmla="val -31818"/>
              <a:gd name="adj7" fmla="val 38440"/>
              <a:gd name="adj8" fmla="val -734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1411-001</a:t>
            </a:r>
            <a:endParaRPr lang="ru-BY" dirty="0"/>
          </a:p>
        </p:txBody>
      </p:sp>
      <p:sp>
        <p:nvSpPr>
          <p:cNvPr id="8" name="Выноска: двойная изогнутая линия 7">
            <a:extLst>
              <a:ext uri="{FF2B5EF4-FFF2-40B4-BE49-F238E27FC236}">
                <a16:creationId xmlns:a16="http://schemas.microsoft.com/office/drawing/2014/main" id="{11A2E79B-BC1D-4E90-8E87-13BD7BAE3740}"/>
              </a:ext>
            </a:extLst>
          </p:cNvPr>
          <p:cNvSpPr/>
          <p:nvPr/>
        </p:nvSpPr>
        <p:spPr>
          <a:xfrm>
            <a:off x="1510002" y="3031488"/>
            <a:ext cx="1129146" cy="288852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23112"/>
              <a:gd name="adj6" fmla="val -31818"/>
              <a:gd name="adj7" fmla="val 38440"/>
              <a:gd name="adj8" fmla="val -734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1412-004</a:t>
            </a:r>
            <a:endParaRPr lang="ru-BY" dirty="0"/>
          </a:p>
        </p:txBody>
      </p:sp>
      <p:sp>
        <p:nvSpPr>
          <p:cNvPr id="9" name="Выноска: двойная изогнутая линия 8">
            <a:extLst>
              <a:ext uri="{FF2B5EF4-FFF2-40B4-BE49-F238E27FC236}">
                <a16:creationId xmlns:a16="http://schemas.microsoft.com/office/drawing/2014/main" id="{8B076C4C-68DF-4A87-9D32-0E2CB8FAA4AB}"/>
              </a:ext>
            </a:extLst>
          </p:cNvPr>
          <p:cNvSpPr/>
          <p:nvPr/>
        </p:nvSpPr>
        <p:spPr>
          <a:xfrm>
            <a:off x="1510002" y="3375348"/>
            <a:ext cx="1129146" cy="290206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23112"/>
              <a:gd name="adj6" fmla="val -31818"/>
              <a:gd name="adj7" fmla="val 38440"/>
              <a:gd name="adj8" fmla="val -734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1420-003</a:t>
            </a:r>
            <a:endParaRPr lang="ru-BY" dirty="0"/>
          </a:p>
        </p:txBody>
      </p:sp>
      <p:sp>
        <p:nvSpPr>
          <p:cNvPr id="10" name="Выноска: двойная изогнутая линия 9">
            <a:extLst>
              <a:ext uri="{FF2B5EF4-FFF2-40B4-BE49-F238E27FC236}">
                <a16:creationId xmlns:a16="http://schemas.microsoft.com/office/drawing/2014/main" id="{7EAEFD75-60B7-49DE-BD00-39A9E23275DC}"/>
              </a:ext>
            </a:extLst>
          </p:cNvPr>
          <p:cNvSpPr/>
          <p:nvPr/>
        </p:nvSpPr>
        <p:spPr>
          <a:xfrm>
            <a:off x="1510002" y="3706506"/>
            <a:ext cx="1129146" cy="307100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23112"/>
              <a:gd name="adj6" fmla="val -31818"/>
              <a:gd name="adj7" fmla="val 38440"/>
              <a:gd name="adj8" fmla="val -734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1431-017</a:t>
            </a:r>
            <a:endParaRPr lang="ru-BY" dirty="0"/>
          </a:p>
        </p:txBody>
      </p:sp>
      <p:sp>
        <p:nvSpPr>
          <p:cNvPr id="11" name="Выноска: двойная изогнутая линия 10">
            <a:extLst>
              <a:ext uri="{FF2B5EF4-FFF2-40B4-BE49-F238E27FC236}">
                <a16:creationId xmlns:a16="http://schemas.microsoft.com/office/drawing/2014/main" id="{2F959202-EC48-449B-90A6-B5F769F8AFB4}"/>
              </a:ext>
            </a:extLst>
          </p:cNvPr>
          <p:cNvSpPr/>
          <p:nvPr/>
        </p:nvSpPr>
        <p:spPr>
          <a:xfrm>
            <a:off x="1513466" y="4074294"/>
            <a:ext cx="1129146" cy="308115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23112"/>
              <a:gd name="adj6" fmla="val -31818"/>
              <a:gd name="adj7" fmla="val 38440"/>
              <a:gd name="adj8" fmla="val -734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1439-001</a:t>
            </a:r>
            <a:endParaRPr lang="ru-BY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69A9541-77E0-49DF-A947-EBE3F80A7DDB}"/>
              </a:ext>
            </a:extLst>
          </p:cNvPr>
          <p:cNvSpPr/>
          <p:nvPr/>
        </p:nvSpPr>
        <p:spPr>
          <a:xfrm>
            <a:off x="3776073" y="910130"/>
            <a:ext cx="7292914" cy="332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Руководитель</a:t>
            </a:r>
            <a:r>
              <a:rPr lang="ru-RU" sz="1200" dirty="0"/>
              <a:t> </a:t>
            </a:r>
            <a:r>
              <a:rPr lang="ru-RU" dirty="0"/>
              <a:t>общественной организации (объединения)</a:t>
            </a:r>
            <a:endParaRPr lang="ru-BY" sz="1200" dirty="0"/>
          </a:p>
        </p:txBody>
      </p:sp>
      <p:sp>
        <p:nvSpPr>
          <p:cNvPr id="15" name="Левая фигурная скобка 14">
            <a:extLst>
              <a:ext uri="{FF2B5EF4-FFF2-40B4-BE49-F238E27FC236}">
                <a16:creationId xmlns:a16="http://schemas.microsoft.com/office/drawing/2014/main" id="{ACAD3DB7-9D53-495B-BB9E-B02E0284E0FD}"/>
              </a:ext>
            </a:extLst>
          </p:cNvPr>
          <p:cNvSpPr/>
          <p:nvPr/>
        </p:nvSpPr>
        <p:spPr>
          <a:xfrm>
            <a:off x="3608088" y="2649948"/>
            <a:ext cx="335970" cy="1635918"/>
          </a:xfrm>
          <a:prstGeom prst="leftBrace">
            <a:avLst>
              <a:gd name="adj1" fmla="val 8333"/>
              <a:gd name="adj2" fmla="val 461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BY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3FD42573-370B-4252-8E5C-05AAE855DD7C}"/>
              </a:ext>
            </a:extLst>
          </p:cNvPr>
          <p:cNvSpPr/>
          <p:nvPr/>
        </p:nvSpPr>
        <p:spPr>
          <a:xfrm>
            <a:off x="3127522" y="2796908"/>
            <a:ext cx="5954275" cy="1550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BY" sz="15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F633CB47-A8AB-41BB-8481-B6D06BCBD030}"/>
              </a:ext>
            </a:extLst>
          </p:cNvPr>
          <p:cNvSpPr/>
          <p:nvPr/>
        </p:nvSpPr>
        <p:spPr>
          <a:xfrm>
            <a:off x="3776073" y="1521009"/>
            <a:ext cx="7292914" cy="8016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Руководитель коммерческой или некоммерческой организации (кроме руководителей общественных организаций (объединений)</a:t>
            </a:r>
            <a:endParaRPr lang="ru-BY" dirty="0"/>
          </a:p>
        </p:txBody>
      </p:sp>
      <p:sp>
        <p:nvSpPr>
          <p:cNvPr id="19" name="Правая фигурная скобка 18">
            <a:extLst>
              <a:ext uri="{FF2B5EF4-FFF2-40B4-BE49-F238E27FC236}">
                <a16:creationId xmlns:a16="http://schemas.microsoft.com/office/drawing/2014/main" id="{3E880A99-744E-49DA-906F-70A8F71A4FAD}"/>
              </a:ext>
            </a:extLst>
          </p:cNvPr>
          <p:cNvSpPr/>
          <p:nvPr/>
        </p:nvSpPr>
        <p:spPr>
          <a:xfrm>
            <a:off x="10889105" y="2628050"/>
            <a:ext cx="359763" cy="167971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BY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86A138B2-E2CC-474D-843B-28CA64513181}"/>
              </a:ext>
            </a:extLst>
          </p:cNvPr>
          <p:cNvSpPr/>
          <p:nvPr/>
        </p:nvSpPr>
        <p:spPr>
          <a:xfrm>
            <a:off x="4213144" y="2649948"/>
            <a:ext cx="61300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Наименования должностей руководителей </a:t>
            </a:r>
            <a:r>
              <a:rPr lang="ru-RU" b="1" i="1" u="sng" dirty="0" err="1"/>
              <a:t>микроорганизаций</a:t>
            </a:r>
            <a:r>
              <a:rPr lang="ru-RU" dirty="0"/>
              <a:t> в сфере предоставления услуг временного проживания, в сфере питания, розничных услуг и торговли, в сфере культуры, спорта, развлечений и отдыха, и в иных сферах, отнесены в данные группы занятий (смотрим </a:t>
            </a:r>
            <a:r>
              <a:rPr lang="ru-RU" b="1" i="1" u="sng" dirty="0"/>
              <a:t>примечание к начальной или малой </a:t>
            </a:r>
            <a:r>
              <a:rPr lang="ru-RU" dirty="0"/>
              <a:t>группам)</a:t>
            </a:r>
            <a:endParaRPr lang="ru-BY" dirty="0"/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54E414B0-C8A9-40B8-B0E5-36475F993486}"/>
              </a:ext>
            </a:extLst>
          </p:cNvPr>
          <p:cNvSpPr/>
          <p:nvPr/>
        </p:nvSpPr>
        <p:spPr>
          <a:xfrm>
            <a:off x="5148780" y="5216578"/>
            <a:ext cx="5920207" cy="14887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Т.е. коды должностей директоров, являющихся руководителями данных </a:t>
            </a:r>
            <a:r>
              <a:rPr lang="ru-RU" b="1" i="1" u="sng" dirty="0" err="1"/>
              <a:t>микроорганизаций</a:t>
            </a:r>
            <a:r>
              <a:rPr lang="ru-RU" dirty="0"/>
              <a:t> будут:</a:t>
            </a:r>
          </a:p>
          <a:p>
            <a:pPr algn="ctr"/>
            <a:r>
              <a:rPr lang="ru-RU" dirty="0"/>
              <a:t> 1411-001, 1412-004, 1420-003, 1431-017, 1439-001 соответственно</a:t>
            </a:r>
            <a:endParaRPr lang="ru-BY" dirty="0"/>
          </a:p>
        </p:txBody>
      </p: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E7AB6957-1A29-4277-8731-D0E8F9C095F9}"/>
              </a:ext>
            </a:extLst>
          </p:cNvPr>
          <p:cNvCxnSpPr>
            <a:cxnSpLocks/>
          </p:cNvCxnSpPr>
          <p:nvPr/>
        </p:nvCxnSpPr>
        <p:spPr>
          <a:xfrm>
            <a:off x="5471410" y="4512039"/>
            <a:ext cx="0" cy="70453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2043C732-2771-49B5-A1F4-DA77F42B2C68}"/>
              </a:ext>
            </a:extLst>
          </p:cNvPr>
          <p:cNvCxnSpPr>
            <a:stCxn id="5" idx="0"/>
          </p:cNvCxnSpPr>
          <p:nvPr/>
        </p:nvCxnSpPr>
        <p:spPr>
          <a:xfrm flipV="1">
            <a:off x="2646927" y="1111192"/>
            <a:ext cx="112914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id="{1A183357-2DCA-445C-8875-FFC721C7383B}"/>
              </a:ext>
            </a:extLst>
          </p:cNvPr>
          <p:cNvCxnSpPr>
            <a:stCxn id="6" idx="0"/>
          </p:cNvCxnSpPr>
          <p:nvPr/>
        </p:nvCxnSpPr>
        <p:spPr>
          <a:xfrm>
            <a:off x="2648630" y="1594487"/>
            <a:ext cx="1127443" cy="256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359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CF2933-1DF8-4989-B06C-6B9DF42A5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431"/>
            <a:ext cx="12192000" cy="703407"/>
          </a:xfrm>
        </p:spPr>
        <p:txBody>
          <a:bodyPr>
            <a:noAutofit/>
          </a:bodyPr>
          <a:lstStyle/>
          <a:p>
            <a:pPr algn="ctr"/>
            <a:r>
              <a:rPr lang="ru-RU" sz="2000" b="1" u="sng" dirty="0">
                <a:solidFill>
                  <a:srgbClr val="00B050"/>
                </a:solidFill>
              </a:rPr>
              <a:t>Полное совпадение </a:t>
            </a:r>
            <a:r>
              <a:rPr lang="ru-RU" sz="2000" u="sng" dirty="0"/>
              <a:t>наименования должности служащего (профессии рабочего), установленного в штатном расписании, с приведенным наименованием в алфавитном указателе</a:t>
            </a:r>
            <a:endParaRPr lang="ru-BY" sz="2000" u="sng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2D82A7A-541E-4DA4-8C20-7ED9A0E5DC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923649"/>
              </p:ext>
            </p:extLst>
          </p:nvPr>
        </p:nvGraphicFramePr>
        <p:xfrm>
          <a:off x="-13855" y="736838"/>
          <a:ext cx="12205855" cy="6121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9710">
                  <a:extLst>
                    <a:ext uri="{9D8B030D-6E8A-4147-A177-3AD203B41FA5}">
                      <a16:colId xmlns:a16="http://schemas.microsoft.com/office/drawing/2014/main" val="2403691437"/>
                    </a:ext>
                  </a:extLst>
                </a:gridCol>
                <a:gridCol w="1039090">
                  <a:extLst>
                    <a:ext uri="{9D8B030D-6E8A-4147-A177-3AD203B41FA5}">
                      <a16:colId xmlns:a16="http://schemas.microsoft.com/office/drawing/2014/main" val="1822951922"/>
                    </a:ext>
                  </a:extLst>
                </a:gridCol>
                <a:gridCol w="7481455">
                  <a:extLst>
                    <a:ext uri="{9D8B030D-6E8A-4147-A177-3AD203B41FA5}">
                      <a16:colId xmlns:a16="http://schemas.microsoft.com/office/drawing/2014/main" val="187490549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63935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21792680"/>
                    </a:ext>
                  </a:extLst>
                </a:gridCol>
              </a:tblGrid>
              <a:tr h="8474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Исход-</a:t>
                      </a:r>
                      <a:r>
                        <a:rPr lang="ru-RU" sz="1200" dirty="0" err="1"/>
                        <a:t>ные</a:t>
                      </a:r>
                      <a:r>
                        <a:rPr lang="ru-RU" sz="1200" dirty="0"/>
                        <a:t> данные</a:t>
                      </a:r>
                      <a:endParaRPr lang="ru-B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B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ОКЗ – Алфавитный указатель (фрагмент)</a:t>
                      </a:r>
                      <a:endParaRPr lang="ru-BY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B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/>
                        <a:t>Код</a:t>
                      </a:r>
                      <a:r>
                        <a:rPr lang="ru-RU" sz="1200" dirty="0"/>
                        <a:t> </a:t>
                      </a:r>
                      <a:endParaRPr lang="ru-BY" sz="1200" dirty="0"/>
                    </a:p>
                    <a:p>
                      <a:pPr algn="ctr"/>
                      <a:endParaRPr lang="ru-BY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2112660"/>
                  </a:ext>
                </a:extLst>
              </a:tr>
              <a:tr h="2745267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Специалист по кадрам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2423-003</a:t>
                      </a:r>
                      <a:endParaRPr lang="ru-BY" dirty="0"/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437185877"/>
                  </a:ext>
                </a:extLst>
              </a:tr>
              <a:tr h="2528415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Кладовщик </a:t>
                      </a:r>
                      <a:endParaRPr lang="ru-BY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4321-002</a:t>
                      </a:r>
                      <a:endParaRPr lang="ru-BY" dirty="0"/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2994868532"/>
                  </a:ext>
                </a:extLst>
              </a:tr>
            </a:tbl>
          </a:graphicData>
        </a:graphic>
      </p:graphicFrame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0074A189-6108-478F-B23C-99AE769FFE92}"/>
              </a:ext>
            </a:extLst>
          </p:cNvPr>
          <p:cNvSpPr/>
          <p:nvPr/>
        </p:nvSpPr>
        <p:spPr>
          <a:xfrm>
            <a:off x="800867" y="51121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поиск</a:t>
            </a:r>
            <a:endParaRPr lang="ru-BY" dirty="0"/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65DFE468-3E6C-447F-958D-D4806A2E2547}"/>
              </a:ext>
            </a:extLst>
          </p:cNvPr>
          <p:cNvSpPr/>
          <p:nvPr/>
        </p:nvSpPr>
        <p:spPr>
          <a:xfrm>
            <a:off x="9429769" y="2693643"/>
            <a:ext cx="192403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определяем</a:t>
            </a:r>
            <a:endParaRPr lang="ru-BY" dirty="0"/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id="{CAF26390-0443-4FCD-B3BA-108F9DD046C9}"/>
              </a:ext>
            </a:extLst>
          </p:cNvPr>
          <p:cNvSpPr/>
          <p:nvPr/>
        </p:nvSpPr>
        <p:spPr>
          <a:xfrm>
            <a:off x="800868" y="243984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поиск</a:t>
            </a:r>
            <a:endParaRPr lang="ru-BY" dirty="0"/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id="{7F12CA1A-33FB-467C-A1D9-E93232601659}"/>
              </a:ext>
            </a:extLst>
          </p:cNvPr>
          <p:cNvSpPr/>
          <p:nvPr/>
        </p:nvSpPr>
        <p:spPr>
          <a:xfrm>
            <a:off x="9429770" y="5354428"/>
            <a:ext cx="192403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определяем</a:t>
            </a:r>
            <a:endParaRPr lang="ru-BY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6A123E-B4B0-4809-9765-6DADDD71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3440" y="4438617"/>
            <a:ext cx="7308000" cy="2325715"/>
          </a:xfrm>
          <a:prstGeom prst="rect">
            <a:avLst/>
          </a:prstGeom>
          <a:ln w="38100">
            <a:solidFill>
              <a:srgbClr val="00B050"/>
            </a:solidFill>
          </a:ln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228C1F67-49ED-43DA-BE3E-CAEA6FC58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3440" y="1660136"/>
            <a:ext cx="7308000" cy="2551646"/>
          </a:xfrm>
          <a:prstGeom prst="rect">
            <a:avLst/>
          </a:prstGeom>
          <a:ln w="38100"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353641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7F248D-850A-4F37-881F-E2C14DC5F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044"/>
            <a:ext cx="12192000" cy="611759"/>
          </a:xfrm>
        </p:spPr>
        <p:txBody>
          <a:bodyPr>
            <a:noAutofit/>
          </a:bodyPr>
          <a:lstStyle/>
          <a:p>
            <a:pPr algn="ctr"/>
            <a:r>
              <a:rPr lang="ru-RU" sz="2000" b="1" u="sng" dirty="0"/>
              <a:t>Полное совпадение </a:t>
            </a:r>
            <a:r>
              <a:rPr lang="ru-RU" sz="2000" u="sng" dirty="0"/>
              <a:t>наименования должности служащего (профессии рабочего), установленного в штатном расписании, но имеющее </a:t>
            </a:r>
            <a:r>
              <a:rPr lang="ru-RU" sz="2000" b="1" u="sng" dirty="0">
                <a:solidFill>
                  <a:srgbClr val="00B050"/>
                </a:solidFill>
              </a:rPr>
              <a:t>несколько</a:t>
            </a:r>
            <a:r>
              <a:rPr lang="ru-RU" sz="2000" b="1" u="sng" dirty="0"/>
              <a:t> </a:t>
            </a:r>
            <a:r>
              <a:rPr lang="ru-RU" sz="2000" b="1" u="sng" dirty="0">
                <a:solidFill>
                  <a:srgbClr val="00B050"/>
                </a:solidFill>
              </a:rPr>
              <a:t>кодов</a:t>
            </a:r>
            <a:r>
              <a:rPr lang="ru-RU" sz="2000" b="1" u="sng" dirty="0"/>
              <a:t> </a:t>
            </a:r>
            <a:r>
              <a:rPr lang="ru-RU" sz="2000" u="sng" dirty="0"/>
              <a:t>в алфавитном указателе</a:t>
            </a:r>
            <a:endParaRPr lang="ru-BY" sz="2000" u="sng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133D446-E23C-4F65-8BB7-E6BA135F60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2887126"/>
              </p:ext>
            </p:extLst>
          </p:nvPr>
        </p:nvGraphicFramePr>
        <p:xfrm>
          <a:off x="16952" y="560944"/>
          <a:ext cx="12192000" cy="6297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438791219"/>
                    </a:ext>
                  </a:extLst>
                </a:gridCol>
                <a:gridCol w="2036618">
                  <a:extLst>
                    <a:ext uri="{9D8B030D-6E8A-4147-A177-3AD203B41FA5}">
                      <a16:colId xmlns:a16="http://schemas.microsoft.com/office/drawing/2014/main" val="3709960243"/>
                    </a:ext>
                  </a:extLst>
                </a:gridCol>
                <a:gridCol w="7453746">
                  <a:extLst>
                    <a:ext uri="{9D8B030D-6E8A-4147-A177-3AD203B41FA5}">
                      <a16:colId xmlns:a16="http://schemas.microsoft.com/office/drawing/2014/main" val="1539534311"/>
                    </a:ext>
                  </a:extLst>
                </a:gridCol>
                <a:gridCol w="1357745">
                  <a:extLst>
                    <a:ext uri="{9D8B030D-6E8A-4147-A177-3AD203B41FA5}">
                      <a16:colId xmlns:a16="http://schemas.microsoft.com/office/drawing/2014/main" val="3101341219"/>
                    </a:ext>
                  </a:extLst>
                </a:gridCol>
                <a:gridCol w="581891">
                  <a:extLst>
                    <a:ext uri="{9D8B030D-6E8A-4147-A177-3AD203B41FA5}">
                      <a16:colId xmlns:a16="http://schemas.microsoft.com/office/drawing/2014/main" val="399729163"/>
                    </a:ext>
                  </a:extLst>
                </a:gridCol>
              </a:tblGrid>
              <a:tr h="6273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Исход-</a:t>
                      </a:r>
                      <a:r>
                        <a:rPr lang="ru-RU" sz="1100" dirty="0" err="1"/>
                        <a:t>ные</a:t>
                      </a:r>
                      <a:r>
                        <a:rPr lang="ru-RU" sz="1100" dirty="0"/>
                        <a:t> данные</a:t>
                      </a:r>
                      <a:endParaRPr lang="ru-BY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B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ОКЗ – </a:t>
                      </a:r>
                      <a:r>
                        <a:rPr lang="ru-RU" sz="1800" dirty="0"/>
                        <a:t>Алфавитный указатель (фрагмент)</a:t>
                      </a:r>
                      <a:endParaRPr lang="ru-B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B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Код</a:t>
                      </a:r>
                      <a:r>
                        <a:rPr lang="ru-RU" sz="1200" dirty="0"/>
                        <a:t> </a:t>
                      </a:r>
                      <a:endParaRPr lang="ru-BY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402475"/>
                  </a:ext>
                </a:extLst>
              </a:tr>
              <a:tr h="3256817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Автоклавщик</a:t>
                      </a:r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BY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8181-001</a:t>
                      </a:r>
                      <a:endParaRPr lang="ru-BY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2307911720"/>
                  </a:ext>
                </a:extLst>
              </a:tr>
              <a:tr h="2412889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Корректор</a:t>
                      </a:r>
                    </a:p>
                    <a:p>
                      <a:pPr algn="ctr"/>
                      <a:endParaRPr lang="ru-BY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2642-007</a:t>
                      </a: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872086857"/>
                  </a:ext>
                </a:extLst>
              </a:tr>
            </a:tbl>
          </a:graphicData>
        </a:graphic>
      </p:graphicFrame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62974977-B8D9-4853-9665-7563F1D64207}"/>
              </a:ext>
            </a:extLst>
          </p:cNvPr>
          <p:cNvSpPr/>
          <p:nvPr/>
        </p:nvSpPr>
        <p:spPr>
          <a:xfrm>
            <a:off x="756062" y="2320363"/>
            <a:ext cx="2040835" cy="13517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Поиск </a:t>
            </a:r>
            <a:r>
              <a:rPr lang="ru-RU" sz="1200" dirty="0" err="1"/>
              <a:t>автоклавщика</a:t>
            </a:r>
            <a:r>
              <a:rPr lang="ru-RU" sz="1200" dirty="0"/>
              <a:t> в производстве стекла и стеклоизделий</a:t>
            </a:r>
            <a:endParaRPr lang="ru-BY" sz="1200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18DE997-D56E-443F-A1A7-3D4DD52F9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694" y="1220945"/>
            <a:ext cx="7308000" cy="3086074"/>
          </a:xfrm>
          <a:prstGeom prst="rect">
            <a:avLst/>
          </a:prstGeom>
          <a:ln w="38100">
            <a:solidFill>
              <a:srgbClr val="00B050"/>
            </a:solidFill>
          </a:ln>
        </p:spPr>
      </p:pic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1C07C073-FA04-453C-A11D-0595CDCE2ECB}"/>
              </a:ext>
            </a:extLst>
          </p:cNvPr>
          <p:cNvSpPr/>
          <p:nvPr/>
        </p:nvSpPr>
        <p:spPr>
          <a:xfrm>
            <a:off x="10325552" y="2364609"/>
            <a:ext cx="1266788" cy="3993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определяем</a:t>
            </a:r>
            <a:endParaRPr lang="ru-BY" dirty="0"/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id="{5AEBD35B-4DA4-4A75-9F19-81DB4D2D0687}"/>
              </a:ext>
            </a:extLst>
          </p:cNvPr>
          <p:cNvSpPr/>
          <p:nvPr/>
        </p:nvSpPr>
        <p:spPr>
          <a:xfrm>
            <a:off x="775930" y="4589385"/>
            <a:ext cx="2040835" cy="2105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Поиск корректора, осуществляющего вычитку отредактированных рукописей и пр.</a:t>
            </a:r>
            <a:endParaRPr lang="ru-BY" sz="1200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C74D156-9A3E-471D-A324-BAA367FF2C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997"/>
          <a:stretch/>
        </p:blipFill>
        <p:spPr>
          <a:xfrm>
            <a:off x="2883694" y="4433455"/>
            <a:ext cx="7308000" cy="2424545"/>
          </a:xfrm>
          <a:prstGeom prst="rect">
            <a:avLst/>
          </a:prstGeom>
          <a:ln w="38100">
            <a:solidFill>
              <a:srgbClr val="00B050"/>
            </a:solidFill>
          </a:ln>
        </p:spPr>
      </p:pic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5B2405BF-7FAA-4FAB-BB54-C70C9DD3EC4C}"/>
              </a:ext>
            </a:extLst>
          </p:cNvPr>
          <p:cNvSpPr/>
          <p:nvPr/>
        </p:nvSpPr>
        <p:spPr>
          <a:xfrm>
            <a:off x="10325552" y="5359645"/>
            <a:ext cx="1266788" cy="3993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определяем</a:t>
            </a:r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1719702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049E48-40D0-4388-AD1F-CFED29B85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787"/>
            <a:ext cx="12192000" cy="766864"/>
          </a:xfrm>
        </p:spPr>
        <p:txBody>
          <a:bodyPr>
            <a:noAutofit/>
          </a:bodyPr>
          <a:lstStyle/>
          <a:p>
            <a:pPr algn="ctr"/>
            <a:r>
              <a:rPr lang="ru-RU" sz="2000" b="1" u="sng" dirty="0">
                <a:solidFill>
                  <a:schemeClr val="accent6">
                    <a:lumMod val="75000"/>
                  </a:schemeClr>
                </a:solidFill>
              </a:rPr>
              <a:t>Полное совпадение </a:t>
            </a:r>
            <a:r>
              <a:rPr lang="ru-RU" sz="2000" u="sng" dirty="0"/>
              <a:t>наименования профессии рабочего, установленного в штатном расписании, но имеющего одну тарифно-квалификационную характеристику и </a:t>
            </a:r>
            <a:r>
              <a:rPr lang="ru-RU" sz="2000" b="1" u="sng" dirty="0">
                <a:solidFill>
                  <a:schemeClr val="accent6">
                    <a:lumMod val="75000"/>
                  </a:schemeClr>
                </a:solidFill>
              </a:rPr>
              <a:t>несколько кодов </a:t>
            </a:r>
            <a:r>
              <a:rPr lang="ru-RU" sz="2000" u="sng" dirty="0"/>
              <a:t>в алфавитном указателе</a:t>
            </a:r>
            <a:endParaRPr lang="ru-BY" sz="2000" u="sng" dirty="0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9E9C1B42-E4A6-4043-8EA5-C3650F60B143}"/>
              </a:ext>
            </a:extLst>
          </p:cNvPr>
          <p:cNvSpPr/>
          <p:nvPr/>
        </p:nvSpPr>
        <p:spPr>
          <a:xfrm>
            <a:off x="748146" y="1855713"/>
            <a:ext cx="1530664" cy="2127222"/>
          </a:xfrm>
          <a:prstGeom prst="rightArrow">
            <a:avLst/>
          </a:prstGeom>
          <a:solidFill>
            <a:srgbClr val="FDFBD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Поиск водителя, управляющего грузовым автомобилем</a:t>
            </a:r>
            <a:endParaRPr lang="ru-BY" sz="1200" dirty="0">
              <a:solidFill>
                <a:schemeClr val="tx1"/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B2DE1A0-4176-4ABA-8B01-D1273E5E0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809" y="1133353"/>
            <a:ext cx="5483204" cy="2535885"/>
          </a:xfrm>
          <a:prstGeom prst="rect">
            <a:avLst/>
          </a:prstGeom>
          <a:ln w="38100">
            <a:solidFill>
              <a:srgbClr val="FFC000"/>
            </a:solidFill>
            <a:prstDash val="solid"/>
          </a:ln>
        </p:spPr>
      </p:pic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FA5E4007-E2C5-4FF8-8A91-D7E73CFBBE7B}"/>
              </a:ext>
            </a:extLst>
          </p:cNvPr>
          <p:cNvSpPr/>
          <p:nvPr/>
        </p:nvSpPr>
        <p:spPr>
          <a:xfrm>
            <a:off x="7872849" y="1395937"/>
            <a:ext cx="2116278" cy="1774684"/>
          </a:xfrm>
          <a:prstGeom prst="rightArrow">
            <a:avLst/>
          </a:prstGeom>
          <a:solidFill>
            <a:srgbClr val="FDFBD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Читаем описание групп занятий (приложение), анализируем</a:t>
            </a:r>
            <a:endParaRPr lang="ru-BY" sz="1200" dirty="0">
              <a:solidFill>
                <a:schemeClr val="tx1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9F3E7E6-94A6-4638-9E94-519A561DC2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0811" y="3862405"/>
            <a:ext cx="5991189" cy="2995595"/>
          </a:xfrm>
          <a:prstGeom prst="rect">
            <a:avLst/>
          </a:prstGeom>
          <a:ln w="38100" cmpd="dbl">
            <a:solidFill>
              <a:srgbClr val="FFC000"/>
            </a:solidFill>
            <a:prstDash val="solid"/>
          </a:ln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C9BAE28-F858-4F2B-AF69-E9B0DF9B472F}"/>
              </a:ext>
            </a:extLst>
          </p:cNvPr>
          <p:cNvSpPr/>
          <p:nvPr/>
        </p:nvSpPr>
        <p:spPr>
          <a:xfrm>
            <a:off x="0" y="830476"/>
            <a:ext cx="1496291" cy="1025237"/>
          </a:xfrm>
          <a:prstGeom prst="rect">
            <a:avLst/>
          </a:prstGeom>
          <a:solidFill>
            <a:srgbClr val="FFFE9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Исходные данные: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водитель автомобиля</a:t>
            </a:r>
            <a:endParaRPr lang="ru-BY" dirty="0">
              <a:solidFill>
                <a:schemeClr val="tx1"/>
              </a:solidFill>
            </a:endParaRPr>
          </a:p>
        </p:txBody>
      </p:sp>
      <p:cxnSp>
        <p:nvCxnSpPr>
          <p:cNvPr id="14" name="Соединитель: уступ 13">
            <a:extLst>
              <a:ext uri="{FF2B5EF4-FFF2-40B4-BE49-F238E27FC236}">
                <a16:creationId xmlns:a16="http://schemas.microsoft.com/office/drawing/2014/main" id="{774255E9-AAC6-4AD1-9CA7-B3D712DA50C2}"/>
              </a:ext>
            </a:extLst>
          </p:cNvPr>
          <p:cNvCxnSpPr>
            <a:cxnSpLocks/>
            <a:endCxn id="5" idx="1"/>
          </p:cNvCxnSpPr>
          <p:nvPr/>
        </p:nvCxnSpPr>
        <p:spPr>
          <a:xfrm rot="16200000" flipH="1">
            <a:off x="-25551" y="2145627"/>
            <a:ext cx="993212" cy="554182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: уступ 17">
            <a:extLst>
              <a:ext uri="{FF2B5EF4-FFF2-40B4-BE49-F238E27FC236}">
                <a16:creationId xmlns:a16="http://schemas.microsoft.com/office/drawing/2014/main" id="{1456014C-3F11-449D-8761-3D9E623B48EE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9989127" y="2283279"/>
            <a:ext cx="1496294" cy="1579126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трелка: влево 22">
            <a:extLst>
              <a:ext uri="{FF2B5EF4-FFF2-40B4-BE49-F238E27FC236}">
                <a16:creationId xmlns:a16="http://schemas.microsoft.com/office/drawing/2014/main" id="{8EFD09AF-1F62-47A8-A900-2FFA8D442673}"/>
              </a:ext>
            </a:extLst>
          </p:cNvPr>
          <p:cNvSpPr/>
          <p:nvPr/>
        </p:nvSpPr>
        <p:spPr>
          <a:xfrm>
            <a:off x="4057520" y="4802590"/>
            <a:ext cx="1925782" cy="484632"/>
          </a:xfrm>
          <a:prstGeom prst="leftArrow">
            <a:avLst/>
          </a:prstGeom>
          <a:solidFill>
            <a:srgbClr val="FFFE9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определяем</a:t>
            </a:r>
            <a:endParaRPr lang="ru-BY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50A3FE88-8117-4389-A33E-F7B5D213FD2D}"/>
              </a:ext>
            </a:extLst>
          </p:cNvPr>
          <p:cNvSpPr/>
          <p:nvPr/>
        </p:nvSpPr>
        <p:spPr>
          <a:xfrm>
            <a:off x="2092036" y="4629269"/>
            <a:ext cx="1876765" cy="912549"/>
          </a:xfrm>
          <a:prstGeom prst="round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Код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8332-001</a:t>
            </a:r>
            <a:endParaRPr lang="ru-BY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60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049E48-40D0-4388-AD1F-CFED29B85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027"/>
            <a:ext cx="12192000" cy="757772"/>
          </a:xfrm>
        </p:spPr>
        <p:txBody>
          <a:bodyPr>
            <a:noAutofit/>
          </a:bodyPr>
          <a:lstStyle/>
          <a:p>
            <a:pPr algn="ctr"/>
            <a:r>
              <a:rPr lang="ru-RU" sz="2000" b="1" u="sng" dirty="0">
                <a:solidFill>
                  <a:schemeClr val="accent6">
                    <a:lumMod val="75000"/>
                  </a:schemeClr>
                </a:solidFill>
              </a:rPr>
              <a:t>Полное совпадение </a:t>
            </a:r>
            <a:r>
              <a:rPr lang="ru-RU" sz="2000" u="sng" dirty="0"/>
              <a:t>наименования должности служащего, установленного в штатном расписании, но имеющего одну квалификационную характеристику и </a:t>
            </a:r>
            <a:r>
              <a:rPr lang="ru-RU" sz="2000" b="1" u="sng" dirty="0">
                <a:solidFill>
                  <a:schemeClr val="accent6">
                    <a:lumMod val="75000"/>
                  </a:schemeClr>
                </a:solidFill>
              </a:rPr>
              <a:t>несколько кодов </a:t>
            </a:r>
            <a:r>
              <a:rPr lang="ru-RU" sz="2000" u="sng" dirty="0"/>
              <a:t>в алфавитном указателе</a:t>
            </a:r>
            <a:endParaRPr lang="ru-BY" sz="2000" u="sng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C9BAE28-F858-4F2B-AF69-E9B0DF9B472F}"/>
              </a:ext>
            </a:extLst>
          </p:cNvPr>
          <p:cNvSpPr/>
          <p:nvPr/>
        </p:nvSpPr>
        <p:spPr>
          <a:xfrm>
            <a:off x="0" y="830475"/>
            <a:ext cx="1496291" cy="1355817"/>
          </a:xfrm>
          <a:prstGeom prst="rect">
            <a:avLst/>
          </a:prstGeom>
          <a:solidFill>
            <a:srgbClr val="FFFE9C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Исходные данные: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инженер-проектировщик</a:t>
            </a:r>
            <a:endParaRPr lang="ru-BY" dirty="0">
              <a:solidFill>
                <a:schemeClr val="tx1"/>
              </a:solidFill>
            </a:endParaRPr>
          </a:p>
        </p:txBody>
      </p:sp>
      <p:cxnSp>
        <p:nvCxnSpPr>
          <p:cNvPr id="14" name="Соединитель: уступ 13">
            <a:extLst>
              <a:ext uri="{FF2B5EF4-FFF2-40B4-BE49-F238E27FC236}">
                <a16:creationId xmlns:a16="http://schemas.microsoft.com/office/drawing/2014/main" id="{774255E9-AAC6-4AD1-9CA7-B3D712DA50C2}"/>
              </a:ext>
            </a:extLst>
          </p:cNvPr>
          <p:cNvCxnSpPr>
            <a:cxnSpLocks/>
          </p:cNvCxnSpPr>
          <p:nvPr/>
        </p:nvCxnSpPr>
        <p:spPr>
          <a:xfrm rot="16200000" flipH="1">
            <a:off x="37672" y="2467275"/>
            <a:ext cx="1188744" cy="626776"/>
          </a:xfrm>
          <a:prstGeom prst="bentConnector2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трелка: влево 22">
            <a:extLst>
              <a:ext uri="{FF2B5EF4-FFF2-40B4-BE49-F238E27FC236}">
                <a16:creationId xmlns:a16="http://schemas.microsoft.com/office/drawing/2014/main" id="{8EFD09AF-1F62-47A8-A900-2FFA8D442673}"/>
              </a:ext>
            </a:extLst>
          </p:cNvPr>
          <p:cNvSpPr/>
          <p:nvPr/>
        </p:nvSpPr>
        <p:spPr>
          <a:xfrm>
            <a:off x="4631437" y="5140036"/>
            <a:ext cx="1925782" cy="484632"/>
          </a:xfrm>
          <a:prstGeom prst="leftArrow">
            <a:avLst/>
          </a:prstGeom>
          <a:solidFill>
            <a:srgbClr val="FDFBD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определяем</a:t>
            </a:r>
            <a:endParaRPr lang="ru-BY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50A3FE88-8117-4389-A33E-F7B5D213FD2D}"/>
              </a:ext>
            </a:extLst>
          </p:cNvPr>
          <p:cNvSpPr/>
          <p:nvPr/>
        </p:nvSpPr>
        <p:spPr>
          <a:xfrm>
            <a:off x="2389424" y="4966715"/>
            <a:ext cx="1648692" cy="831273"/>
          </a:xfrm>
          <a:prstGeom prst="roundRect">
            <a:avLst/>
          </a:prstGeom>
          <a:solidFill>
            <a:srgbClr val="FFC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Код</a:t>
            </a:r>
            <a:br>
              <a:rPr lang="ru-RU" sz="2400" b="1" dirty="0"/>
            </a:br>
            <a:r>
              <a:rPr lang="ru-RU" sz="2400" b="1" dirty="0">
                <a:solidFill>
                  <a:schemeClr val="tx1"/>
                </a:solidFill>
              </a:rPr>
              <a:t>2153-017</a:t>
            </a:r>
            <a:endParaRPr lang="ru-BY" sz="2400" b="1" dirty="0">
              <a:solidFill>
                <a:schemeClr val="tx1"/>
              </a:solidFill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02397C58-58D7-43A5-A31A-54E5F1293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744" y="915958"/>
            <a:ext cx="6680635" cy="2540666"/>
          </a:xfrm>
          <a:prstGeom prst="rect">
            <a:avLst/>
          </a:prstGeom>
          <a:ln w="28575">
            <a:solidFill>
              <a:srgbClr val="FFC000"/>
            </a:solidFill>
          </a:ln>
        </p:spPr>
      </p:pic>
      <p:sp>
        <p:nvSpPr>
          <p:cNvPr id="19" name="Стрелка: вправо 18">
            <a:extLst>
              <a:ext uri="{FF2B5EF4-FFF2-40B4-BE49-F238E27FC236}">
                <a16:creationId xmlns:a16="http://schemas.microsoft.com/office/drawing/2014/main" id="{ED94D88D-F0F3-4F99-B221-97BB38DE4BA8}"/>
              </a:ext>
            </a:extLst>
          </p:cNvPr>
          <p:cNvSpPr/>
          <p:nvPr/>
        </p:nvSpPr>
        <p:spPr>
          <a:xfrm>
            <a:off x="748145" y="1987729"/>
            <a:ext cx="2254967" cy="2397633"/>
          </a:xfrm>
          <a:prstGeom prst="rightArrow">
            <a:avLst/>
          </a:prstGeom>
          <a:solidFill>
            <a:srgbClr val="FDFBD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Поиск и</a:t>
            </a:r>
            <a:r>
              <a:rPr lang="ru-RU" sz="1400" dirty="0">
                <a:solidFill>
                  <a:schemeClr val="tx1"/>
                </a:solidFill>
                <a:ea typeface="Calibri" panose="020F0502020204030204" pitchFamily="34" charset="0"/>
              </a:rPr>
              <a:t>нженера-проектировщика, занятого проектированием средств связи</a:t>
            </a:r>
            <a:endParaRPr lang="x-none" sz="1200" dirty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pPr algn="ctr"/>
            <a:endParaRPr lang="ru-BY" sz="1200" dirty="0">
              <a:solidFill>
                <a:schemeClr val="tx1"/>
              </a:solidFill>
            </a:endParaRPr>
          </a:p>
        </p:txBody>
      </p:sp>
      <p:sp>
        <p:nvSpPr>
          <p:cNvPr id="16" name="Выноска: стрелка вниз 15">
            <a:extLst>
              <a:ext uri="{FF2B5EF4-FFF2-40B4-BE49-F238E27FC236}">
                <a16:creationId xmlns:a16="http://schemas.microsoft.com/office/drawing/2014/main" id="{EDD4C17C-290F-47D8-99F1-ECF0991C2A42}"/>
              </a:ext>
            </a:extLst>
          </p:cNvPr>
          <p:cNvSpPr/>
          <p:nvPr/>
        </p:nvSpPr>
        <p:spPr>
          <a:xfrm>
            <a:off x="9912541" y="1945561"/>
            <a:ext cx="2230582" cy="1773382"/>
          </a:xfrm>
          <a:prstGeom prst="downArrowCallout">
            <a:avLst/>
          </a:prstGeom>
          <a:solidFill>
            <a:srgbClr val="FDFBD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Читаем описание групп занятий (приложение), анализируем</a:t>
            </a:r>
            <a:endParaRPr lang="ru-BY" sz="1600" dirty="0">
              <a:solidFill>
                <a:schemeClr val="tx1"/>
              </a:solidFill>
            </a:endParaRPr>
          </a:p>
          <a:p>
            <a:pPr algn="ctr"/>
            <a:endParaRPr lang="ru-BY" dirty="0"/>
          </a:p>
        </p:txBody>
      </p:sp>
      <p:cxnSp>
        <p:nvCxnSpPr>
          <p:cNvPr id="20" name="Соединитель: уступ 19">
            <a:extLst>
              <a:ext uri="{FF2B5EF4-FFF2-40B4-BE49-F238E27FC236}">
                <a16:creationId xmlns:a16="http://schemas.microsoft.com/office/drawing/2014/main" id="{66998E55-D2F1-4AE3-99C4-1BB23A534B72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9297386" y="1541461"/>
            <a:ext cx="1730446" cy="404100"/>
          </a:xfrm>
          <a:prstGeom prst="bentConnector2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19B44A-0C17-4C8B-9073-9697189B9D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8109" y="3731284"/>
            <a:ext cx="4862947" cy="3126716"/>
          </a:xfrm>
          <a:prstGeom prst="rect">
            <a:avLst/>
          </a:prstGeom>
          <a:ln w="28575"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1455765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7724AE-E0FC-4B07-9470-E49B767A5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66253"/>
            <a:ext cx="12192000" cy="983672"/>
          </a:xfrm>
        </p:spPr>
        <p:txBody>
          <a:bodyPr>
            <a:noAutofit/>
          </a:bodyPr>
          <a:lstStyle/>
          <a:p>
            <a:pPr algn="ctr"/>
            <a:r>
              <a:rPr lang="ru-RU" sz="2400" b="1" u="sng" dirty="0">
                <a:solidFill>
                  <a:srgbClr val="00B0F0"/>
                </a:solidFill>
              </a:rPr>
              <a:t>Несовпадение</a:t>
            </a:r>
            <a:r>
              <a:rPr lang="ru-RU" sz="2400" b="1" u="sng" dirty="0"/>
              <a:t> </a:t>
            </a:r>
            <a:r>
              <a:rPr lang="ru-RU" sz="2400" u="sng" dirty="0"/>
              <a:t>наименования должности служащего (профессии рабочего), установленного в штатном расписании, с приведенным наименованием в алфавитном указателе</a:t>
            </a:r>
            <a:endParaRPr lang="ru-BY" sz="2400" dirty="0"/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B18E2C7F-4DB6-434E-A275-E9F8B0E9BBC5}"/>
              </a:ext>
            </a:extLst>
          </p:cNvPr>
          <p:cNvCxnSpPr>
            <a:cxnSpLocks/>
          </p:cNvCxnSpPr>
          <p:nvPr/>
        </p:nvCxnSpPr>
        <p:spPr>
          <a:xfrm>
            <a:off x="914400" y="1413165"/>
            <a:ext cx="0" cy="98367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46885527-C70C-46F2-8C1A-686BC360088E}"/>
              </a:ext>
            </a:extLst>
          </p:cNvPr>
          <p:cNvCxnSpPr>
            <a:cxnSpLocks/>
            <a:endCxn id="11" idx="0"/>
          </p:cNvCxnSpPr>
          <p:nvPr/>
        </p:nvCxnSpPr>
        <p:spPr>
          <a:xfrm flipH="1" flipV="1">
            <a:off x="2962005" y="2396837"/>
            <a:ext cx="769240" cy="1136074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01440F88-0CCD-44B9-935D-1868D08349FA}"/>
              </a:ext>
            </a:extLst>
          </p:cNvPr>
          <p:cNvCxnSpPr>
            <a:cxnSpLocks/>
            <a:endCxn id="12" idx="0"/>
          </p:cNvCxnSpPr>
          <p:nvPr/>
        </p:nvCxnSpPr>
        <p:spPr>
          <a:xfrm flipH="1">
            <a:off x="5626749" y="1413165"/>
            <a:ext cx="39534" cy="98367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C731B558-72EE-4695-8E22-47160F7CDA47}"/>
              </a:ext>
            </a:extLst>
          </p:cNvPr>
          <p:cNvSpPr/>
          <p:nvPr/>
        </p:nvSpPr>
        <p:spPr>
          <a:xfrm>
            <a:off x="0" y="2396838"/>
            <a:ext cx="1928565" cy="43087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b="1" u="sng" dirty="0"/>
              <a:t>Производное</a:t>
            </a:r>
            <a:r>
              <a:rPr lang="ru-RU" dirty="0"/>
              <a:t> наименование должности служащего, например, «</a:t>
            </a:r>
            <a:r>
              <a:rPr lang="ru-RU" b="1" u="sng" dirty="0"/>
              <a:t>Заместитель</a:t>
            </a:r>
            <a:r>
              <a:rPr lang="ru-RU" dirty="0"/>
              <a:t> директора по коммерческим вопросам»</a:t>
            </a:r>
          </a:p>
          <a:p>
            <a:pPr algn="ctr"/>
            <a:endParaRPr lang="ru-RU" dirty="0"/>
          </a:p>
          <a:p>
            <a:pPr algn="ctr"/>
            <a:r>
              <a:rPr lang="ru-RU" i="1" dirty="0"/>
              <a:t>П.5 Общих положений ЕКСД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801DC7C6-7A98-4613-BDF7-A8C44FFC6C78}"/>
              </a:ext>
            </a:extLst>
          </p:cNvPr>
          <p:cNvSpPr/>
          <p:nvPr/>
        </p:nvSpPr>
        <p:spPr>
          <a:xfrm>
            <a:off x="2031733" y="2396837"/>
            <a:ext cx="1860543" cy="430876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/>
              <a:t>Наименование должности служащего, (в ЕКСД) с уточнениями в </a:t>
            </a:r>
            <a:r>
              <a:rPr lang="ru-RU" b="1" u="sng" dirty="0"/>
              <a:t>скобках</a:t>
            </a:r>
            <a:r>
              <a:rPr lang="ru-RU" dirty="0"/>
              <a:t> или </a:t>
            </a:r>
            <a:r>
              <a:rPr lang="ru-RU" b="1" u="sng" dirty="0"/>
              <a:t>через запятую </a:t>
            </a:r>
          </a:p>
          <a:p>
            <a:pPr algn="ctr"/>
            <a:endParaRPr lang="ru-RU" b="1" u="sng" dirty="0"/>
          </a:p>
          <a:p>
            <a:pPr algn="ctr"/>
            <a:endParaRPr lang="ru-RU" b="1" u="sng" dirty="0"/>
          </a:p>
          <a:p>
            <a:pPr algn="ctr"/>
            <a:r>
              <a:rPr lang="ru-RU" i="1" dirty="0"/>
              <a:t>П. 4 Общих положений ЕКСД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90AB84D8-D598-4720-9049-08B63A6B60DA}"/>
              </a:ext>
            </a:extLst>
          </p:cNvPr>
          <p:cNvSpPr/>
          <p:nvPr/>
        </p:nvSpPr>
        <p:spPr>
          <a:xfrm>
            <a:off x="4041297" y="2396837"/>
            <a:ext cx="3170903" cy="430876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u="sng" dirty="0"/>
              <a:t>Полное</a:t>
            </a:r>
            <a:r>
              <a:rPr lang="ru-RU" dirty="0"/>
              <a:t> наименование должности служащего, установленное путем добавления к базовому наименованию должности служащего дополнительных сведений (уточняющих характер выполняемой им трудовой функции, специальность, сферу деятельности, режим и (или) место работы и др.)</a:t>
            </a:r>
            <a:endParaRPr lang="x-none" dirty="0"/>
          </a:p>
          <a:p>
            <a:pPr algn="ctr"/>
            <a:r>
              <a:rPr lang="ru-RU" i="1" dirty="0"/>
              <a:t>П. 4 Общих положений ЕКСД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DDC09621-DFA9-4F9A-A711-DB9014984ADA}"/>
              </a:ext>
            </a:extLst>
          </p:cNvPr>
          <p:cNvSpPr/>
          <p:nvPr/>
        </p:nvSpPr>
        <p:spPr>
          <a:xfrm>
            <a:off x="247334" y="817419"/>
            <a:ext cx="6964866" cy="59574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ДОЛЖНОСТИ СЛУЖАЩИХ</a:t>
            </a:r>
            <a:endParaRPr lang="ru-BY" sz="2000" b="1" dirty="0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E824BA41-580E-4F60-AB4D-636DE588C8DB}"/>
              </a:ext>
            </a:extLst>
          </p:cNvPr>
          <p:cNvSpPr/>
          <p:nvPr/>
        </p:nvSpPr>
        <p:spPr>
          <a:xfrm>
            <a:off x="7408125" y="819689"/>
            <a:ext cx="4634314" cy="59574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ПРОФЕССИИ РАБОЧИХ</a:t>
            </a:r>
            <a:endParaRPr lang="ru-BY" sz="2000" b="1" dirty="0"/>
          </a:p>
        </p:txBody>
      </p: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45189A4C-222C-4E17-AFA0-8D51BA21E7C7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2962005" y="1413165"/>
            <a:ext cx="45852" cy="98367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: скругленные углы 42">
            <a:extLst>
              <a:ext uri="{FF2B5EF4-FFF2-40B4-BE49-F238E27FC236}">
                <a16:creationId xmlns:a16="http://schemas.microsoft.com/office/drawing/2014/main" id="{626CEC1B-193C-4334-BA16-036A9832E754}"/>
              </a:ext>
            </a:extLst>
          </p:cNvPr>
          <p:cNvSpPr/>
          <p:nvPr/>
        </p:nvSpPr>
        <p:spPr>
          <a:xfrm>
            <a:off x="9405220" y="2396838"/>
            <a:ext cx="2637219" cy="43087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/>
              <a:t>Наименование профессии рабочего, имеющего слова в </a:t>
            </a:r>
            <a:r>
              <a:rPr lang="ru-RU" b="1" u="sng" dirty="0"/>
              <a:t>скобках</a:t>
            </a:r>
            <a:r>
              <a:rPr lang="ru-RU" dirty="0"/>
              <a:t> (уточняющие место работы, сферу деятельности, используемое оборудование и т.д.), например, уборщик служебных помещений</a:t>
            </a:r>
          </a:p>
          <a:p>
            <a:pPr algn="ctr"/>
            <a:endParaRPr lang="ru-RU" dirty="0"/>
          </a:p>
          <a:p>
            <a:pPr algn="ctr"/>
            <a:r>
              <a:rPr lang="ru-RU" i="1" dirty="0"/>
              <a:t>П. 27 Общих положений ЕТКС</a:t>
            </a:r>
          </a:p>
          <a:p>
            <a:pPr algn="ctr"/>
            <a:endParaRPr lang="ru-BY" b="1" u="sng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: скругленные углы 43">
            <a:extLst>
              <a:ext uri="{FF2B5EF4-FFF2-40B4-BE49-F238E27FC236}">
                <a16:creationId xmlns:a16="http://schemas.microsoft.com/office/drawing/2014/main" id="{DADD9E3E-62ED-4076-A2CB-A992A6AB1CBD}"/>
              </a:ext>
            </a:extLst>
          </p:cNvPr>
          <p:cNvSpPr/>
          <p:nvPr/>
        </p:nvSpPr>
        <p:spPr>
          <a:xfrm>
            <a:off x="7408125" y="2396837"/>
            <a:ext cx="1893927" cy="430876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u="sng" dirty="0"/>
              <a:t>Производное</a:t>
            </a:r>
            <a:r>
              <a:rPr lang="ru-RU" dirty="0"/>
              <a:t> наименование профессии рабочего «старший» </a:t>
            </a:r>
            <a:endParaRPr lang="x-none" dirty="0"/>
          </a:p>
          <a:p>
            <a:pPr algn="ctr"/>
            <a:r>
              <a:rPr lang="ru-RU" dirty="0"/>
              <a:t>«помощник», например,</a:t>
            </a:r>
          </a:p>
          <a:p>
            <a:pPr algn="ctr"/>
            <a:r>
              <a:rPr lang="ru-RU" dirty="0"/>
              <a:t>«старший кладовщик»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i="1" dirty="0"/>
              <a:t>П. 28 Общих положений ЕТКС</a:t>
            </a:r>
          </a:p>
          <a:p>
            <a:endParaRPr lang="x-none" dirty="0"/>
          </a:p>
        </p:txBody>
      </p:sp>
      <p:cxnSp>
        <p:nvCxnSpPr>
          <p:cNvPr id="48" name="Прямая со стрелкой 47">
            <a:extLst>
              <a:ext uri="{FF2B5EF4-FFF2-40B4-BE49-F238E27FC236}">
                <a16:creationId xmlns:a16="http://schemas.microsoft.com/office/drawing/2014/main" id="{300CE557-2903-4BEE-95AE-DDA326BFDB03}"/>
              </a:ext>
            </a:extLst>
          </p:cNvPr>
          <p:cNvCxnSpPr>
            <a:cxnSpLocks/>
          </p:cNvCxnSpPr>
          <p:nvPr/>
        </p:nvCxnSpPr>
        <p:spPr>
          <a:xfrm>
            <a:off x="8406672" y="1413165"/>
            <a:ext cx="0" cy="98367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>
            <a:extLst>
              <a:ext uri="{FF2B5EF4-FFF2-40B4-BE49-F238E27FC236}">
                <a16:creationId xmlns:a16="http://schemas.microsoft.com/office/drawing/2014/main" id="{86267CEC-3F8F-448B-8D49-0395389CC941}"/>
              </a:ext>
            </a:extLst>
          </p:cNvPr>
          <p:cNvCxnSpPr>
            <a:cxnSpLocks/>
          </p:cNvCxnSpPr>
          <p:nvPr/>
        </p:nvCxnSpPr>
        <p:spPr>
          <a:xfrm>
            <a:off x="10814069" y="1433948"/>
            <a:ext cx="0" cy="98367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985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7A30949F-BD1D-4247-ABFE-B98955F040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7500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47855">
                  <a:extLst>
                    <a:ext uri="{9D8B030D-6E8A-4147-A177-3AD203B41FA5}">
                      <a16:colId xmlns:a16="http://schemas.microsoft.com/office/drawing/2014/main" val="340807820"/>
                    </a:ext>
                  </a:extLst>
                </a:gridCol>
                <a:gridCol w="6844145">
                  <a:extLst>
                    <a:ext uri="{9D8B030D-6E8A-4147-A177-3AD203B41FA5}">
                      <a16:colId xmlns:a16="http://schemas.microsoft.com/office/drawing/2014/main" val="1605878966"/>
                    </a:ext>
                  </a:extLst>
                </a:gridCol>
              </a:tblGrid>
              <a:tr h="996833">
                <a:tc>
                  <a:txBody>
                    <a:bodyPr/>
                    <a:lstStyle/>
                    <a:p>
                      <a:pPr algn="ctr"/>
                      <a:r>
                        <a:rPr lang="ru-RU" sz="1800" b="1" u="none" dirty="0"/>
                        <a:t>Определение кода должности служащего при </a:t>
                      </a:r>
                      <a:r>
                        <a:rPr lang="ru-RU" sz="1800" b="1" u="sng" dirty="0"/>
                        <a:t>производном</a:t>
                      </a:r>
                      <a:r>
                        <a:rPr lang="ru-RU" sz="1800" u="none" dirty="0"/>
                        <a:t> </a:t>
                      </a:r>
                      <a:r>
                        <a:rPr lang="ru-RU" sz="1800" dirty="0"/>
                        <a:t>наименовании </a:t>
                      </a:r>
                      <a:br>
                        <a:rPr lang="ru-RU" sz="1800" dirty="0"/>
                      </a:br>
                      <a:r>
                        <a:rPr lang="ru-RU" sz="1800" dirty="0"/>
                        <a:t>(п</a:t>
                      </a:r>
                      <a:r>
                        <a:rPr lang="ru-RU" sz="1800" i="1" dirty="0"/>
                        <a:t>. 28 Общих положений ЕТКС)</a:t>
                      </a:r>
                      <a:endParaRPr lang="ru-BY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u="none" dirty="0"/>
                        <a:t>Определение кода должности служащего при н</a:t>
                      </a:r>
                      <a:r>
                        <a:rPr lang="ru-RU" sz="1800" dirty="0"/>
                        <a:t>аименовании, имеющем слова в </a:t>
                      </a:r>
                      <a:r>
                        <a:rPr lang="ru-RU" sz="1800" b="1" u="sng" dirty="0"/>
                        <a:t>скобках</a:t>
                      </a:r>
                      <a:r>
                        <a:rPr lang="ru-RU" sz="1800" dirty="0"/>
                        <a:t> </a:t>
                      </a:r>
                      <a:br>
                        <a:rPr lang="ru-RU" sz="1800" dirty="0"/>
                      </a:br>
                      <a:r>
                        <a:rPr lang="ru-RU" sz="1800" dirty="0"/>
                        <a:t>(п</a:t>
                      </a:r>
                      <a:r>
                        <a:rPr lang="ru-RU" sz="1800" i="1" dirty="0"/>
                        <a:t>. 27 Общих положений ЕТКС)</a:t>
                      </a:r>
                      <a:endParaRPr lang="ru-BY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200668"/>
                  </a:ext>
                </a:extLst>
              </a:tr>
              <a:tr h="5861167">
                <a:tc>
                  <a:txBody>
                    <a:bodyPr/>
                    <a:lstStyle/>
                    <a:p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B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939804"/>
                  </a:ext>
                </a:extLst>
              </a:tr>
            </a:tbl>
          </a:graphicData>
        </a:graphic>
      </p:graphicFrame>
      <p:sp>
        <p:nvSpPr>
          <p:cNvPr id="2" name="Выноска: стрелка вниз 1">
            <a:extLst>
              <a:ext uri="{FF2B5EF4-FFF2-40B4-BE49-F238E27FC236}">
                <a16:creationId xmlns:a16="http://schemas.microsoft.com/office/drawing/2014/main" id="{BD32CA15-9708-4CF8-AD48-D66EB4F6C6DE}"/>
              </a:ext>
            </a:extLst>
          </p:cNvPr>
          <p:cNvSpPr/>
          <p:nvPr/>
        </p:nvSpPr>
        <p:spPr>
          <a:xfrm>
            <a:off x="41565" y="1814745"/>
            <a:ext cx="5306290" cy="1645777"/>
          </a:xfrm>
          <a:prstGeom prst="downArrowCallout">
            <a:avLst>
              <a:gd name="adj1" fmla="val 22849"/>
              <a:gd name="adj2" fmla="val 25000"/>
              <a:gd name="adj3" fmla="val 25000"/>
              <a:gd name="adj4" fmla="val 64977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Код должности служащего «Заместитель директора по коммерческим вопросам» устанавливается по ее базовому наименованию «Директор»</a:t>
            </a:r>
            <a:endParaRPr lang="x-none" sz="1600" dirty="0">
              <a:solidFill>
                <a:schemeClr val="tx1"/>
              </a:solidFill>
            </a:endParaRPr>
          </a:p>
          <a:p>
            <a:pPr algn="ctr"/>
            <a:endParaRPr lang="ru-BY" sz="1200" dirty="0">
              <a:solidFill>
                <a:schemeClr val="tx1"/>
              </a:solidFill>
            </a:endParaRPr>
          </a:p>
        </p:txBody>
      </p:sp>
      <p:sp>
        <p:nvSpPr>
          <p:cNvPr id="3" name="Выноска: стрелка вниз 2">
            <a:extLst>
              <a:ext uri="{FF2B5EF4-FFF2-40B4-BE49-F238E27FC236}">
                <a16:creationId xmlns:a16="http://schemas.microsoft.com/office/drawing/2014/main" id="{9F4F62AD-B51D-4AAA-9758-EF5C94C3D3FD}"/>
              </a:ext>
            </a:extLst>
          </p:cNvPr>
          <p:cNvSpPr/>
          <p:nvPr/>
        </p:nvSpPr>
        <p:spPr>
          <a:xfrm>
            <a:off x="6928" y="920452"/>
            <a:ext cx="5320145" cy="810877"/>
          </a:xfrm>
          <a:prstGeom prst="downArrowCallou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/>
              <a:t> </a:t>
            </a:r>
            <a:r>
              <a:rPr lang="ru-RU" sz="1500" dirty="0">
                <a:solidFill>
                  <a:schemeClr val="tx1"/>
                </a:solidFill>
              </a:rPr>
              <a:t>Пример: Заместитель директора по коммерческим вопросам </a:t>
            </a:r>
            <a:r>
              <a:rPr lang="ru-RU" sz="1200" dirty="0">
                <a:solidFill>
                  <a:schemeClr val="tx1"/>
                </a:solidFill>
              </a:rPr>
              <a:t>(в организации машиностроения)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5" name="Выноска: стрелка вниз 4">
            <a:extLst>
              <a:ext uri="{FF2B5EF4-FFF2-40B4-BE49-F238E27FC236}">
                <a16:creationId xmlns:a16="http://schemas.microsoft.com/office/drawing/2014/main" id="{2F030F39-0CCD-489C-A1A1-D0100191D95C}"/>
              </a:ext>
            </a:extLst>
          </p:cNvPr>
          <p:cNvSpPr/>
          <p:nvPr/>
        </p:nvSpPr>
        <p:spPr>
          <a:xfrm>
            <a:off x="5334001" y="920451"/>
            <a:ext cx="6830289" cy="796595"/>
          </a:xfrm>
          <a:prstGeom prst="downArrowCallou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Пример: Инженер по надзору за электросвязью</a:t>
            </a:r>
            <a:endParaRPr lang="ru-BY" dirty="0">
              <a:solidFill>
                <a:schemeClr val="tx1"/>
              </a:solidFill>
            </a:endParaRPr>
          </a:p>
        </p:txBody>
      </p:sp>
      <p:sp>
        <p:nvSpPr>
          <p:cNvPr id="4" name="Выноска: стрелка вниз 3">
            <a:extLst>
              <a:ext uri="{FF2B5EF4-FFF2-40B4-BE49-F238E27FC236}">
                <a16:creationId xmlns:a16="http://schemas.microsoft.com/office/drawing/2014/main" id="{0D4E2C0F-7AFD-4143-9E7A-AE2BAD7B8A12}"/>
              </a:ext>
            </a:extLst>
          </p:cNvPr>
          <p:cNvSpPr/>
          <p:nvPr/>
        </p:nvSpPr>
        <p:spPr>
          <a:xfrm>
            <a:off x="0" y="3513932"/>
            <a:ext cx="5306290" cy="2651051"/>
          </a:xfrm>
          <a:prstGeom prst="downArrowCallou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BY">
              <a:solidFill>
                <a:schemeClr val="tx1"/>
              </a:solidFill>
            </a:endParaRPr>
          </a:p>
        </p:txBody>
      </p:sp>
      <p:sp>
        <p:nvSpPr>
          <p:cNvPr id="7" name="Выноска: стрелка вниз 6">
            <a:extLst>
              <a:ext uri="{FF2B5EF4-FFF2-40B4-BE49-F238E27FC236}">
                <a16:creationId xmlns:a16="http://schemas.microsoft.com/office/drawing/2014/main" id="{A8C241B6-C07A-43CA-85A2-5B2257081E7A}"/>
              </a:ext>
            </a:extLst>
          </p:cNvPr>
          <p:cNvSpPr/>
          <p:nvPr/>
        </p:nvSpPr>
        <p:spPr>
          <a:xfrm>
            <a:off x="5389418" y="3514841"/>
            <a:ext cx="6774872" cy="2799526"/>
          </a:xfrm>
          <a:prstGeom prst="downArrowCallou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BY">
              <a:solidFill>
                <a:schemeClr val="tx1"/>
              </a:solidFill>
            </a:endParaRPr>
          </a:p>
        </p:txBody>
      </p:sp>
      <p:sp>
        <p:nvSpPr>
          <p:cNvPr id="9" name="Выноска: стрелка вниз 8">
            <a:extLst>
              <a:ext uri="{FF2B5EF4-FFF2-40B4-BE49-F238E27FC236}">
                <a16:creationId xmlns:a16="http://schemas.microsoft.com/office/drawing/2014/main" id="{530207B0-F387-43BE-8E3F-AAD6B371F417}"/>
              </a:ext>
            </a:extLst>
          </p:cNvPr>
          <p:cNvSpPr/>
          <p:nvPr/>
        </p:nvSpPr>
        <p:spPr>
          <a:xfrm>
            <a:off x="5368636" y="1814745"/>
            <a:ext cx="6795654" cy="1645777"/>
          </a:xfrm>
          <a:prstGeom prst="downArrowCallout">
            <a:avLst>
              <a:gd name="adj1" fmla="val 23774"/>
              <a:gd name="adj2" fmla="val 22549"/>
              <a:gd name="adj3" fmla="val 25000"/>
              <a:gd name="adj4" fmla="val 64977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500" dirty="0">
                <a:solidFill>
                  <a:schemeClr val="tx1"/>
                </a:solidFill>
              </a:rPr>
              <a:t>Наименования должностей служащих, указанные в ЕКСД с уточнениями в скобках или через запятую, предполагают установление конкретного наименования должности по одному из уточнений. Например, </a:t>
            </a:r>
            <a:r>
              <a:rPr lang="ru-RU" sz="1500" b="1" u="sng" dirty="0">
                <a:solidFill>
                  <a:schemeClr val="tx1"/>
                </a:solidFill>
              </a:rPr>
              <a:t>инженер электросвязи и инженер по надзору за электросвязью</a:t>
            </a:r>
            <a:endParaRPr lang="x-none" sz="1400" b="1" u="sng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9FA006D-B655-4BF3-A2B8-243A55053A1D}"/>
              </a:ext>
            </a:extLst>
          </p:cNvPr>
          <p:cNvSpPr/>
          <p:nvPr/>
        </p:nvSpPr>
        <p:spPr>
          <a:xfrm>
            <a:off x="1281178" y="1422781"/>
            <a:ext cx="8443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Поиск</a:t>
            </a:r>
            <a:endParaRPr lang="ru-BY" sz="160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BD86BD4-95DB-4A14-9327-202009D6AFA9}"/>
              </a:ext>
            </a:extLst>
          </p:cNvPr>
          <p:cNvSpPr/>
          <p:nvPr/>
        </p:nvSpPr>
        <p:spPr>
          <a:xfrm>
            <a:off x="41564" y="3071294"/>
            <a:ext cx="24522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Определение кода</a:t>
            </a:r>
            <a:endParaRPr lang="ru-BY" sz="1600" dirty="0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A015CC54-54D3-4483-820B-F277B0C4392E}"/>
              </a:ext>
            </a:extLst>
          </p:cNvPr>
          <p:cNvSpPr/>
          <p:nvPr/>
        </p:nvSpPr>
        <p:spPr>
          <a:xfrm>
            <a:off x="1323111" y="6248400"/>
            <a:ext cx="2743198" cy="52618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Код 1120-014</a:t>
            </a:r>
            <a:endParaRPr lang="ru-BY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DC686DB0-5857-4E4F-9741-09749E6622CA}"/>
              </a:ext>
            </a:extLst>
          </p:cNvPr>
          <p:cNvSpPr/>
          <p:nvPr/>
        </p:nvSpPr>
        <p:spPr>
          <a:xfrm>
            <a:off x="5347855" y="6248400"/>
            <a:ext cx="6636327" cy="51190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Код </a:t>
            </a:r>
            <a:r>
              <a:rPr lang="ru-RU" sz="1400" dirty="0">
                <a:solidFill>
                  <a:schemeClr val="tx1"/>
                </a:solidFill>
              </a:rPr>
              <a:t>должности служащего будет един для 2 вариантов наименования конкретной должности </a:t>
            </a:r>
            <a:r>
              <a:rPr lang="ru-RU" b="1" dirty="0">
                <a:solidFill>
                  <a:schemeClr val="tx1"/>
                </a:solidFill>
              </a:rPr>
              <a:t>2153-021</a:t>
            </a:r>
            <a:endParaRPr lang="ru-BY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13F06DF-FF86-4674-9F8C-D1932CC2B353}"/>
              </a:ext>
            </a:extLst>
          </p:cNvPr>
          <p:cNvSpPr/>
          <p:nvPr/>
        </p:nvSpPr>
        <p:spPr>
          <a:xfrm>
            <a:off x="5721927" y="5410292"/>
            <a:ext cx="21890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Определение кода</a:t>
            </a:r>
            <a:endParaRPr lang="ru-BY" sz="1600" dirty="0"/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3C681C0E-8FAE-417A-96FB-E77F99FAC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543940"/>
            <a:ext cx="5306290" cy="1812272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CD0E39F5-F68B-420F-8442-82181C0F8F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096"/>
          <a:stretch/>
        </p:blipFill>
        <p:spPr>
          <a:xfrm>
            <a:off x="5409667" y="3585355"/>
            <a:ext cx="6734373" cy="1727237"/>
          </a:xfrm>
          <a:prstGeom prst="rect">
            <a:avLst/>
          </a:prstGeom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2F25ABC4-A847-4819-AC9C-5EA15814DE08}"/>
              </a:ext>
            </a:extLst>
          </p:cNvPr>
          <p:cNvSpPr/>
          <p:nvPr/>
        </p:nvSpPr>
        <p:spPr>
          <a:xfrm>
            <a:off x="7066553" y="1444459"/>
            <a:ext cx="8443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Поиск</a:t>
            </a:r>
            <a:endParaRPr lang="ru-BY" sz="1600" dirty="0"/>
          </a:p>
        </p:txBody>
      </p:sp>
    </p:spTree>
    <p:extLst>
      <p:ext uri="{BB962C8B-B14F-4D97-AF65-F5344CB8AC3E}">
        <p14:creationId xmlns:p14="http://schemas.microsoft.com/office/powerpoint/2010/main" val="4031169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9EF736B-5332-4B4F-B855-2D60B6D84DB3}"/>
              </a:ext>
            </a:extLst>
          </p:cNvPr>
          <p:cNvSpPr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Нанимателем установлено полное наименование должности служащего, путем добавления к базовому наименованию дополнительных сведений (уточняющих характер выполняемой им трудовой функции, специальность, сферу деятельности, режим и (или) место работы и др.) (П. 4 Общих положений ЕКСД)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0F0F8CA-D936-45A7-97DD-B7B5AC5CA9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57" y="2867891"/>
            <a:ext cx="5131426" cy="3803403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  <p:sp>
        <p:nvSpPr>
          <p:cNvPr id="8" name="Выноска: стрелка вниз 7">
            <a:extLst>
              <a:ext uri="{FF2B5EF4-FFF2-40B4-BE49-F238E27FC236}">
                <a16:creationId xmlns:a16="http://schemas.microsoft.com/office/drawing/2014/main" id="{009CDD5C-D40A-40FF-98B7-B7A7268C0525}"/>
              </a:ext>
            </a:extLst>
          </p:cNvPr>
          <p:cNvSpPr/>
          <p:nvPr/>
        </p:nvSpPr>
        <p:spPr>
          <a:xfrm>
            <a:off x="147156" y="1510145"/>
            <a:ext cx="3995352" cy="1357746"/>
          </a:xfrm>
          <a:prstGeom prst="downArrowCallou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Специалист по обучению и развитию персонала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(в коммерческой организации)</a:t>
            </a:r>
            <a:endParaRPr lang="ru-BY" sz="20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4B43B51C-C3EE-4566-BF78-4655F2539B62}"/>
              </a:ext>
            </a:extLst>
          </p:cNvPr>
          <p:cNvSpPr/>
          <p:nvPr/>
        </p:nvSpPr>
        <p:spPr>
          <a:xfrm>
            <a:off x="6403397" y="3225401"/>
            <a:ext cx="1041549" cy="175172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ЕКСД 33 - Должности служащих, занятых финансами, кредитом и страхованием</a:t>
            </a:r>
            <a:endParaRPr lang="ru-BY" sz="20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8F26A7F4-AA88-403D-B600-963FC87AA659}"/>
              </a:ext>
            </a:extLst>
          </p:cNvPr>
          <p:cNvSpPr/>
          <p:nvPr/>
        </p:nvSpPr>
        <p:spPr>
          <a:xfrm>
            <a:off x="6387813" y="4977130"/>
            <a:ext cx="1057134" cy="188087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ЕКСД 34 - Государственные должности государственных служащих» содержит КХ государственных служащих</a:t>
            </a:r>
            <a:endParaRPr lang="ru-BY" sz="11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C447DE76-8D70-4FBD-A5B9-7930518915A0}"/>
              </a:ext>
            </a:extLst>
          </p:cNvPr>
          <p:cNvSpPr/>
          <p:nvPr/>
        </p:nvSpPr>
        <p:spPr>
          <a:xfrm>
            <a:off x="6387811" y="1510145"/>
            <a:ext cx="1057135" cy="167916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ЕКСД 01 - Должности служащих для всех видов деятельности</a:t>
            </a:r>
            <a:endParaRPr lang="ru-BY" sz="1200" dirty="0">
              <a:solidFill>
                <a:schemeClr val="tx1"/>
              </a:solidFill>
            </a:endParaRPr>
          </a:p>
        </p:txBody>
      </p:sp>
      <p:sp>
        <p:nvSpPr>
          <p:cNvPr id="28" name="Стрелка: вправо 27">
            <a:extLst>
              <a:ext uri="{FF2B5EF4-FFF2-40B4-BE49-F238E27FC236}">
                <a16:creationId xmlns:a16="http://schemas.microsoft.com/office/drawing/2014/main" id="{AFD4F32D-25A6-4F44-8B32-E6CA0B00A57D}"/>
              </a:ext>
            </a:extLst>
          </p:cNvPr>
          <p:cNvSpPr/>
          <p:nvPr/>
        </p:nvSpPr>
        <p:spPr>
          <a:xfrm>
            <a:off x="5343992" y="5822674"/>
            <a:ext cx="1043819" cy="699516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Не подходит</a:t>
            </a:r>
            <a:endParaRPr lang="ru-BY" sz="1200" b="1" dirty="0">
              <a:solidFill>
                <a:schemeClr val="tx1"/>
              </a:solidFill>
            </a:endParaRPr>
          </a:p>
        </p:txBody>
      </p:sp>
      <p:sp>
        <p:nvSpPr>
          <p:cNvPr id="29" name="Стрелка: вправо 28">
            <a:extLst>
              <a:ext uri="{FF2B5EF4-FFF2-40B4-BE49-F238E27FC236}">
                <a16:creationId xmlns:a16="http://schemas.microsoft.com/office/drawing/2014/main" id="{4657404B-6D55-4FCB-B0B3-1B34189161BE}"/>
              </a:ext>
            </a:extLst>
          </p:cNvPr>
          <p:cNvSpPr/>
          <p:nvPr/>
        </p:nvSpPr>
        <p:spPr>
          <a:xfrm>
            <a:off x="5343992" y="3767453"/>
            <a:ext cx="1043819" cy="699516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Не подходит</a:t>
            </a:r>
            <a:endParaRPr lang="ru-BY" sz="1200" b="1" dirty="0">
              <a:solidFill>
                <a:schemeClr val="tx1"/>
              </a:solidFill>
            </a:endParaRPr>
          </a:p>
        </p:txBody>
      </p:sp>
      <p:sp>
        <p:nvSpPr>
          <p:cNvPr id="30" name="Стрелка: вправо 29">
            <a:extLst>
              <a:ext uri="{FF2B5EF4-FFF2-40B4-BE49-F238E27FC236}">
                <a16:creationId xmlns:a16="http://schemas.microsoft.com/office/drawing/2014/main" id="{41E40C53-48A5-49D7-BE0C-DDA3B7F409B7}"/>
              </a:ext>
            </a:extLst>
          </p:cNvPr>
          <p:cNvSpPr/>
          <p:nvPr/>
        </p:nvSpPr>
        <p:spPr>
          <a:xfrm rot="20182785">
            <a:off x="5267123" y="2221953"/>
            <a:ext cx="1093642" cy="699516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Подходит</a:t>
            </a:r>
            <a:endParaRPr lang="ru-BY" sz="1200" dirty="0">
              <a:solidFill>
                <a:schemeClr val="tx1"/>
              </a:solidFill>
            </a:endParaRP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56E7E509-9507-422A-972A-DF63484F4867}"/>
              </a:ext>
            </a:extLst>
          </p:cNvPr>
          <p:cNvCxnSpPr>
            <a:cxnSpLocks/>
          </p:cNvCxnSpPr>
          <p:nvPr/>
        </p:nvCxnSpPr>
        <p:spPr>
          <a:xfrm>
            <a:off x="6411501" y="3359555"/>
            <a:ext cx="1033445" cy="15395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43BFA4FA-30E2-4DD1-8F79-7700CD4A4D2E}"/>
              </a:ext>
            </a:extLst>
          </p:cNvPr>
          <p:cNvCxnSpPr>
            <a:cxnSpLocks/>
          </p:cNvCxnSpPr>
          <p:nvPr/>
        </p:nvCxnSpPr>
        <p:spPr>
          <a:xfrm flipV="1">
            <a:off x="6411501" y="3303442"/>
            <a:ext cx="889844" cy="15595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35EA14D2-4C61-46EF-B9C1-0065632235E7}"/>
              </a:ext>
            </a:extLst>
          </p:cNvPr>
          <p:cNvCxnSpPr>
            <a:cxnSpLocks/>
          </p:cNvCxnSpPr>
          <p:nvPr/>
        </p:nvCxnSpPr>
        <p:spPr>
          <a:xfrm>
            <a:off x="6453220" y="5111284"/>
            <a:ext cx="848125" cy="16536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C22787B5-86CA-4F4D-B638-A9F39DD402BF}"/>
              </a:ext>
            </a:extLst>
          </p:cNvPr>
          <p:cNvCxnSpPr>
            <a:cxnSpLocks/>
          </p:cNvCxnSpPr>
          <p:nvPr/>
        </p:nvCxnSpPr>
        <p:spPr>
          <a:xfrm flipV="1">
            <a:off x="6453220" y="5033243"/>
            <a:ext cx="991726" cy="17317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Рисунок 53">
            <a:extLst>
              <a:ext uri="{FF2B5EF4-FFF2-40B4-BE49-F238E27FC236}">
                <a16:creationId xmlns:a16="http://schemas.microsoft.com/office/drawing/2014/main" id="{019B2F2A-7FAC-48C9-857C-CCDC1A839C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9906" y="2954327"/>
            <a:ext cx="4501258" cy="20789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</p:pic>
      <p:sp>
        <p:nvSpPr>
          <p:cNvPr id="55" name="Стрелка: изогнутая 54">
            <a:extLst>
              <a:ext uri="{FF2B5EF4-FFF2-40B4-BE49-F238E27FC236}">
                <a16:creationId xmlns:a16="http://schemas.microsoft.com/office/drawing/2014/main" id="{8EB25146-4829-452F-93D2-A94904CF85C5}"/>
              </a:ext>
            </a:extLst>
          </p:cNvPr>
          <p:cNvSpPr/>
          <p:nvPr/>
        </p:nvSpPr>
        <p:spPr>
          <a:xfrm rot="5400000">
            <a:off x="8581307" y="1169127"/>
            <a:ext cx="641343" cy="2756187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BY" sz="1200" dirty="0">
              <a:solidFill>
                <a:schemeClr val="tx1"/>
              </a:solidFill>
            </a:endParaRP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BB3D084D-F73B-4C84-96E7-E88DDFAD7B02}"/>
              </a:ext>
            </a:extLst>
          </p:cNvPr>
          <p:cNvSpPr/>
          <p:nvPr/>
        </p:nvSpPr>
        <p:spPr>
          <a:xfrm>
            <a:off x="7523884" y="1566323"/>
            <a:ext cx="43168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Читаем описание групп занятий (приложение), анализируем</a:t>
            </a:r>
            <a:endParaRPr lang="ru-BY" sz="1600" dirty="0"/>
          </a:p>
        </p:txBody>
      </p:sp>
      <p:sp>
        <p:nvSpPr>
          <p:cNvPr id="57" name="Стрелка: вверх-вниз 56">
            <a:extLst>
              <a:ext uri="{FF2B5EF4-FFF2-40B4-BE49-F238E27FC236}">
                <a16:creationId xmlns:a16="http://schemas.microsoft.com/office/drawing/2014/main" id="{8B42D69D-53DB-4997-86B7-29E31A421993}"/>
              </a:ext>
            </a:extLst>
          </p:cNvPr>
          <p:cNvSpPr/>
          <p:nvPr/>
        </p:nvSpPr>
        <p:spPr>
          <a:xfrm>
            <a:off x="10674928" y="5106847"/>
            <a:ext cx="471054" cy="831272"/>
          </a:xfrm>
          <a:prstGeom prst="upDownArrow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BY" sz="1200" dirty="0">
              <a:solidFill>
                <a:schemeClr val="tx1"/>
              </a:solidFill>
            </a:endParaRPr>
          </a:p>
        </p:txBody>
      </p:sp>
      <p:sp>
        <p:nvSpPr>
          <p:cNvPr id="58" name="Прямоугольник: скругленные углы 57">
            <a:extLst>
              <a:ext uri="{FF2B5EF4-FFF2-40B4-BE49-F238E27FC236}">
                <a16:creationId xmlns:a16="http://schemas.microsoft.com/office/drawing/2014/main" id="{83FFE4CE-E81C-4072-8745-B9A7729D1308}"/>
              </a:ext>
            </a:extLst>
          </p:cNvPr>
          <p:cNvSpPr/>
          <p:nvPr/>
        </p:nvSpPr>
        <p:spPr>
          <a:xfrm>
            <a:off x="9739746" y="5965923"/>
            <a:ext cx="2341418" cy="8473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Код 2423-002</a:t>
            </a:r>
            <a:endParaRPr lang="ru-BY" b="1" dirty="0">
              <a:solidFill>
                <a:schemeClr val="tx1"/>
              </a:solidFill>
            </a:endParaRP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C35BEA1C-1938-45B7-A891-B732E67081D2}"/>
              </a:ext>
            </a:extLst>
          </p:cNvPr>
          <p:cNvSpPr/>
          <p:nvPr/>
        </p:nvSpPr>
        <p:spPr>
          <a:xfrm>
            <a:off x="8978480" y="5330306"/>
            <a:ext cx="17041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Определяем код</a:t>
            </a:r>
            <a:endParaRPr lang="ru-BY" sz="1600" dirty="0"/>
          </a:p>
        </p:txBody>
      </p:sp>
    </p:spTree>
    <p:extLst>
      <p:ext uri="{BB962C8B-B14F-4D97-AF65-F5344CB8AC3E}">
        <p14:creationId xmlns:p14="http://schemas.microsoft.com/office/powerpoint/2010/main" val="4252987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7A30949F-BD1D-4247-ABFE-B98955F040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73856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47855">
                  <a:extLst>
                    <a:ext uri="{9D8B030D-6E8A-4147-A177-3AD203B41FA5}">
                      <a16:colId xmlns:a16="http://schemas.microsoft.com/office/drawing/2014/main" val="340807820"/>
                    </a:ext>
                  </a:extLst>
                </a:gridCol>
                <a:gridCol w="6844145">
                  <a:extLst>
                    <a:ext uri="{9D8B030D-6E8A-4147-A177-3AD203B41FA5}">
                      <a16:colId xmlns:a16="http://schemas.microsoft.com/office/drawing/2014/main" val="1605878966"/>
                    </a:ext>
                  </a:extLst>
                </a:gridCol>
              </a:tblGrid>
              <a:tr h="996833">
                <a:tc>
                  <a:txBody>
                    <a:bodyPr/>
                    <a:lstStyle/>
                    <a:p>
                      <a:pPr algn="ctr"/>
                      <a:r>
                        <a:rPr lang="ru-RU" sz="1800" b="1" u="none" dirty="0"/>
                        <a:t>Определение кода профессии рабочего при </a:t>
                      </a:r>
                      <a:r>
                        <a:rPr lang="ru-RU" sz="1800" b="1" u="sng" dirty="0"/>
                        <a:t>производном</a:t>
                      </a:r>
                      <a:r>
                        <a:rPr lang="ru-RU" sz="1800" u="none" dirty="0"/>
                        <a:t> </a:t>
                      </a:r>
                      <a:r>
                        <a:rPr lang="ru-RU" sz="1800" dirty="0"/>
                        <a:t>наименовании </a:t>
                      </a:r>
                      <a:br>
                        <a:rPr lang="ru-RU" sz="1800" dirty="0"/>
                      </a:br>
                      <a:r>
                        <a:rPr lang="ru-RU" sz="1800" dirty="0"/>
                        <a:t>(п</a:t>
                      </a:r>
                      <a:r>
                        <a:rPr lang="ru-RU" sz="1800" i="1" dirty="0"/>
                        <a:t>. 28 Общих положений ЕТКС)</a:t>
                      </a:r>
                      <a:endParaRPr lang="ru-BY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u="none" dirty="0"/>
                        <a:t>Определение кода профессии рабочего при н</a:t>
                      </a:r>
                      <a:r>
                        <a:rPr lang="ru-RU" sz="1800" dirty="0"/>
                        <a:t>аименовании, имеющем слова в </a:t>
                      </a:r>
                      <a:r>
                        <a:rPr lang="ru-RU" sz="1800" b="1" u="sng" dirty="0"/>
                        <a:t>скобках</a:t>
                      </a:r>
                      <a:r>
                        <a:rPr lang="ru-RU" sz="1800" dirty="0"/>
                        <a:t> </a:t>
                      </a:r>
                      <a:br>
                        <a:rPr lang="ru-RU" sz="1800" dirty="0"/>
                      </a:br>
                      <a:r>
                        <a:rPr lang="ru-RU" sz="1800" dirty="0"/>
                        <a:t>(п</a:t>
                      </a:r>
                      <a:r>
                        <a:rPr lang="ru-RU" sz="1800" i="1" dirty="0"/>
                        <a:t>. 27 Общих положений ЕТКС)</a:t>
                      </a:r>
                      <a:endParaRPr lang="ru-BY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200668"/>
                  </a:ext>
                </a:extLst>
              </a:tr>
              <a:tr h="5861167">
                <a:tc>
                  <a:txBody>
                    <a:bodyPr/>
                    <a:lstStyle/>
                    <a:p>
                      <a:r>
                        <a:rPr lang="ru-RU" dirty="0"/>
                        <a:t>поиск</a:t>
                      </a:r>
                      <a:endParaRPr lang="ru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B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939804"/>
                  </a:ext>
                </a:extLst>
              </a:tr>
            </a:tbl>
          </a:graphicData>
        </a:graphic>
      </p:graphicFrame>
      <p:sp>
        <p:nvSpPr>
          <p:cNvPr id="2" name="Выноска: стрелка вниз 1">
            <a:extLst>
              <a:ext uri="{FF2B5EF4-FFF2-40B4-BE49-F238E27FC236}">
                <a16:creationId xmlns:a16="http://schemas.microsoft.com/office/drawing/2014/main" id="{BD32CA15-9708-4CF8-AD48-D66EB4F6C6DE}"/>
              </a:ext>
            </a:extLst>
          </p:cNvPr>
          <p:cNvSpPr/>
          <p:nvPr/>
        </p:nvSpPr>
        <p:spPr>
          <a:xfrm>
            <a:off x="13856" y="1468583"/>
            <a:ext cx="5306290" cy="1288473"/>
          </a:xfrm>
          <a:prstGeom prst="downArrowCallout">
            <a:avLst>
              <a:gd name="adj1" fmla="val 22849"/>
              <a:gd name="adj2" fmla="val 25000"/>
              <a:gd name="adj3" fmla="val 25000"/>
              <a:gd name="adj4" fmla="val 64977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Код профессии рабочего «Старший кладовщик» устанавливается по ее базовому наименованию «Кладовщик»</a:t>
            </a:r>
            <a:endParaRPr lang="x-none" sz="1600" dirty="0">
              <a:solidFill>
                <a:schemeClr val="tx1"/>
              </a:solidFill>
            </a:endParaRPr>
          </a:p>
          <a:p>
            <a:pPr algn="ctr"/>
            <a:endParaRPr lang="ru-BY" sz="1200" dirty="0">
              <a:solidFill>
                <a:schemeClr val="tx1"/>
              </a:solidFill>
            </a:endParaRPr>
          </a:p>
        </p:txBody>
      </p:sp>
      <p:sp>
        <p:nvSpPr>
          <p:cNvPr id="3" name="Выноска: стрелка вниз 2">
            <a:extLst>
              <a:ext uri="{FF2B5EF4-FFF2-40B4-BE49-F238E27FC236}">
                <a16:creationId xmlns:a16="http://schemas.microsoft.com/office/drawing/2014/main" id="{9F4F62AD-B51D-4AAA-9758-EF5C94C3D3FD}"/>
              </a:ext>
            </a:extLst>
          </p:cNvPr>
          <p:cNvSpPr/>
          <p:nvPr/>
        </p:nvSpPr>
        <p:spPr>
          <a:xfrm>
            <a:off x="0" y="914401"/>
            <a:ext cx="5320145" cy="554182"/>
          </a:xfrm>
          <a:prstGeom prst="downArrowCallou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Пример: Старший кладовщик</a:t>
            </a:r>
            <a:endParaRPr lang="ru-BY" dirty="0">
              <a:solidFill>
                <a:schemeClr val="tx1"/>
              </a:solidFill>
            </a:endParaRPr>
          </a:p>
        </p:txBody>
      </p:sp>
      <p:sp>
        <p:nvSpPr>
          <p:cNvPr id="5" name="Выноска: стрелка вниз 4">
            <a:extLst>
              <a:ext uri="{FF2B5EF4-FFF2-40B4-BE49-F238E27FC236}">
                <a16:creationId xmlns:a16="http://schemas.microsoft.com/office/drawing/2014/main" id="{2F030F39-0CCD-489C-A1A1-D0100191D95C}"/>
              </a:ext>
            </a:extLst>
          </p:cNvPr>
          <p:cNvSpPr/>
          <p:nvPr/>
        </p:nvSpPr>
        <p:spPr>
          <a:xfrm>
            <a:off x="5334001" y="914400"/>
            <a:ext cx="6830289" cy="554183"/>
          </a:xfrm>
          <a:prstGeom prst="downArrowCallou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Пример: Уборщик  служебных помещений</a:t>
            </a:r>
            <a:endParaRPr lang="ru-BY" dirty="0">
              <a:solidFill>
                <a:schemeClr val="tx1"/>
              </a:solidFill>
            </a:endParaRPr>
          </a:p>
        </p:txBody>
      </p:sp>
      <p:sp>
        <p:nvSpPr>
          <p:cNvPr id="4" name="Выноска: стрелка вниз 3">
            <a:extLst>
              <a:ext uri="{FF2B5EF4-FFF2-40B4-BE49-F238E27FC236}">
                <a16:creationId xmlns:a16="http://schemas.microsoft.com/office/drawing/2014/main" id="{0D4E2C0F-7AFD-4143-9E7A-AE2BAD7B8A12}"/>
              </a:ext>
            </a:extLst>
          </p:cNvPr>
          <p:cNvSpPr/>
          <p:nvPr/>
        </p:nvSpPr>
        <p:spPr>
          <a:xfrm>
            <a:off x="13856" y="2757054"/>
            <a:ext cx="5306290" cy="2286001"/>
          </a:xfrm>
          <a:prstGeom prst="downArrowCallou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BY">
              <a:solidFill>
                <a:schemeClr val="tx1"/>
              </a:solidFill>
            </a:endParaRPr>
          </a:p>
        </p:txBody>
      </p:sp>
      <p:sp>
        <p:nvSpPr>
          <p:cNvPr id="7" name="Выноска: стрелка вниз 6">
            <a:extLst>
              <a:ext uri="{FF2B5EF4-FFF2-40B4-BE49-F238E27FC236}">
                <a16:creationId xmlns:a16="http://schemas.microsoft.com/office/drawing/2014/main" id="{A8C241B6-C07A-43CA-85A2-5B2257081E7A}"/>
              </a:ext>
            </a:extLst>
          </p:cNvPr>
          <p:cNvSpPr/>
          <p:nvPr/>
        </p:nvSpPr>
        <p:spPr>
          <a:xfrm>
            <a:off x="5347855" y="3900054"/>
            <a:ext cx="6871855" cy="2228440"/>
          </a:xfrm>
          <a:prstGeom prst="downArrowCallou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BY">
              <a:solidFill>
                <a:schemeClr val="tx1"/>
              </a:solidFill>
            </a:endParaRPr>
          </a:p>
        </p:txBody>
      </p:sp>
      <p:sp>
        <p:nvSpPr>
          <p:cNvPr id="9" name="Выноска: стрелка вниз 8">
            <a:extLst>
              <a:ext uri="{FF2B5EF4-FFF2-40B4-BE49-F238E27FC236}">
                <a16:creationId xmlns:a16="http://schemas.microsoft.com/office/drawing/2014/main" id="{530207B0-F387-43BE-8E3F-AAD6B371F417}"/>
              </a:ext>
            </a:extLst>
          </p:cNvPr>
          <p:cNvSpPr/>
          <p:nvPr/>
        </p:nvSpPr>
        <p:spPr>
          <a:xfrm>
            <a:off x="5334000" y="1468583"/>
            <a:ext cx="6871856" cy="2563090"/>
          </a:xfrm>
          <a:prstGeom prst="downArrowCallout">
            <a:avLst>
              <a:gd name="adj1" fmla="val 23774"/>
              <a:gd name="adj2" fmla="val 22549"/>
              <a:gd name="adj3" fmla="val 25000"/>
              <a:gd name="adj4" fmla="val 64977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</a:rPr>
              <a:t>Наименование профессии рабочего «Уборщик помещений (производственных, служебных)» может иметь такие наименования:</a:t>
            </a:r>
            <a:endParaRPr lang="x-none" sz="1400" dirty="0">
              <a:solidFill>
                <a:schemeClr val="tx1"/>
              </a:solidFill>
            </a:endParaRPr>
          </a:p>
          <a:p>
            <a:pPr lvl="0"/>
            <a:r>
              <a:rPr lang="ru-RU" sz="1200" dirty="0">
                <a:solidFill>
                  <a:schemeClr val="tx1"/>
                </a:solidFill>
              </a:rPr>
              <a:t>- уборщик помещений (производственных, служебных);</a:t>
            </a:r>
            <a:endParaRPr lang="x-none" sz="1200" dirty="0">
              <a:solidFill>
                <a:schemeClr val="tx1"/>
              </a:solidFill>
            </a:endParaRPr>
          </a:p>
          <a:p>
            <a:pPr lvl="0"/>
            <a:r>
              <a:rPr lang="ru-RU" sz="1200" dirty="0">
                <a:solidFill>
                  <a:schemeClr val="tx1"/>
                </a:solidFill>
              </a:rPr>
              <a:t>- уборщик помещений;</a:t>
            </a:r>
            <a:endParaRPr lang="x-none" sz="1200" dirty="0">
              <a:solidFill>
                <a:schemeClr val="tx1"/>
              </a:solidFill>
            </a:endParaRPr>
          </a:p>
          <a:p>
            <a:pPr lvl="0"/>
            <a:r>
              <a:rPr lang="ru-RU" sz="1200" dirty="0">
                <a:solidFill>
                  <a:schemeClr val="tx1"/>
                </a:solidFill>
              </a:rPr>
              <a:t>- уборщик производственных помещений;</a:t>
            </a:r>
            <a:endParaRPr lang="x-none" sz="1200" dirty="0">
              <a:solidFill>
                <a:schemeClr val="tx1"/>
              </a:solidFill>
            </a:endParaRPr>
          </a:p>
          <a:p>
            <a:pPr lvl="0"/>
            <a:r>
              <a:rPr lang="ru-RU" sz="1200" dirty="0">
                <a:solidFill>
                  <a:schemeClr val="tx1"/>
                </a:solidFill>
              </a:rPr>
              <a:t>- уборщик служебных помещений;</a:t>
            </a:r>
            <a:endParaRPr lang="x-none" sz="1200" dirty="0">
              <a:solidFill>
                <a:schemeClr val="tx1"/>
              </a:solidFill>
            </a:endParaRPr>
          </a:p>
          <a:p>
            <a:pPr lvl="0"/>
            <a:r>
              <a:rPr lang="ru-RU" sz="1200" dirty="0">
                <a:solidFill>
                  <a:schemeClr val="tx1"/>
                </a:solidFill>
              </a:rPr>
              <a:t>- уборщик производственных и служебных помещений </a:t>
            </a:r>
          </a:p>
          <a:p>
            <a:pPr lvl="0"/>
            <a:r>
              <a:rPr lang="ru-RU" sz="1400" dirty="0">
                <a:solidFill>
                  <a:schemeClr val="tx1"/>
                </a:solidFill>
              </a:rPr>
              <a:t>Наниматель вправе установить конкретное наименование профессии</a:t>
            </a:r>
            <a:endParaRPr lang="x-none" sz="14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9FA006D-B655-4BF3-A2B8-243A55053A1D}"/>
              </a:ext>
            </a:extLst>
          </p:cNvPr>
          <p:cNvSpPr/>
          <p:nvPr/>
        </p:nvSpPr>
        <p:spPr>
          <a:xfrm>
            <a:off x="1455462" y="2369132"/>
            <a:ext cx="8443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Поиск</a:t>
            </a:r>
            <a:endParaRPr lang="ru-BY" sz="160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BD86BD4-95DB-4A14-9327-202009D6AFA9}"/>
              </a:ext>
            </a:extLst>
          </p:cNvPr>
          <p:cNvSpPr/>
          <p:nvPr/>
        </p:nvSpPr>
        <p:spPr>
          <a:xfrm>
            <a:off x="27710" y="4368561"/>
            <a:ext cx="24522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Определение кода</a:t>
            </a:r>
            <a:endParaRPr lang="ru-BY" sz="1600" dirty="0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A015CC54-54D3-4483-820B-F277B0C4392E}"/>
              </a:ext>
            </a:extLst>
          </p:cNvPr>
          <p:cNvSpPr/>
          <p:nvPr/>
        </p:nvSpPr>
        <p:spPr>
          <a:xfrm>
            <a:off x="1641765" y="5802603"/>
            <a:ext cx="2064325" cy="9144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Код 4321-002</a:t>
            </a:r>
            <a:endParaRPr lang="ru-BY" b="1" dirty="0">
              <a:solidFill>
                <a:schemeClr val="tx1"/>
              </a:solidFill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DAF7D51-4EAC-4E2B-876D-53FF3B35BE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2037"/>
          <a:stretch/>
        </p:blipFill>
        <p:spPr>
          <a:xfrm>
            <a:off x="5347854" y="3900054"/>
            <a:ext cx="6830291" cy="1426099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DC686DB0-5857-4E4F-9741-09749E6622CA}"/>
              </a:ext>
            </a:extLst>
          </p:cNvPr>
          <p:cNvSpPr/>
          <p:nvPr/>
        </p:nvSpPr>
        <p:spPr>
          <a:xfrm>
            <a:off x="5347855" y="5957960"/>
            <a:ext cx="6636327" cy="80234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Код </a:t>
            </a:r>
            <a:r>
              <a:rPr lang="ru-RU" sz="1400" dirty="0">
                <a:solidFill>
                  <a:schemeClr val="tx1"/>
                </a:solidFill>
              </a:rPr>
              <a:t>профессии рабочего будет един для всех вариантов наименования конкретной профессии рабочего 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9112-001</a:t>
            </a:r>
            <a:endParaRPr lang="ru-BY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2826226-B621-4F18-8975-0F2D0C53B6EE}"/>
              </a:ext>
            </a:extLst>
          </p:cNvPr>
          <p:cNvSpPr/>
          <p:nvPr/>
        </p:nvSpPr>
        <p:spPr>
          <a:xfrm>
            <a:off x="7066553" y="3343335"/>
            <a:ext cx="8443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Поиск</a:t>
            </a:r>
            <a:endParaRPr lang="ru-BY" sz="1600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13F06DF-FF86-4674-9F8C-D1932CC2B353}"/>
              </a:ext>
            </a:extLst>
          </p:cNvPr>
          <p:cNvSpPr/>
          <p:nvPr/>
        </p:nvSpPr>
        <p:spPr>
          <a:xfrm>
            <a:off x="5721927" y="5521629"/>
            <a:ext cx="21890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Определение кода</a:t>
            </a:r>
            <a:endParaRPr lang="ru-BY" sz="1600" dirty="0"/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B55CF72B-803A-4065-9501-5CC3F0DF7D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21" y="2767494"/>
            <a:ext cx="5251869" cy="145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3588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670</TotalTime>
  <Words>776</Words>
  <Application>Microsoft Office PowerPoint</Application>
  <PresentationFormat>Широкоэкранный</PresentationFormat>
  <Paragraphs>116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  (далее – ОКЗ)</vt:lpstr>
      <vt:lpstr>Полное совпадение наименования должности служащего (профессии рабочего), установленного в штатном расписании, с приведенным наименованием в алфавитном указателе</vt:lpstr>
      <vt:lpstr>Полное совпадение наименования должности служащего (профессии рабочего), установленного в штатном расписании, но имеющее несколько кодов в алфавитном указателе</vt:lpstr>
      <vt:lpstr>Полное совпадение наименования профессии рабочего, установленного в штатном расписании, но имеющего одну тарифно-квалификационную характеристику и несколько кодов в алфавитном указателе</vt:lpstr>
      <vt:lpstr>Полное совпадение наименования должности служащего, установленного в штатном расписании, но имеющего одну квалификационную характеристику и несколько кодов в алфавитном указателе</vt:lpstr>
      <vt:lpstr>Несовпадение наименования должности служащего (профессии рабочего), установленного в штатном расписании, с приведенным наименованием в алфавитном указателе</vt:lpstr>
      <vt:lpstr>Презентация PowerPoint</vt:lpstr>
      <vt:lpstr>Презентация PowerPoint</vt:lpstr>
      <vt:lpstr>Презентация PowerPoint</vt:lpstr>
      <vt:lpstr>Определение кода должности служащего «Директор»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Гойдь Татьяна Леонидовна</dc:creator>
  <cp:lastModifiedBy>Фолежинский Александр Генрихович</cp:lastModifiedBy>
  <cp:revision>52</cp:revision>
  <cp:lastPrinted>2019-06-05T08:30:52Z</cp:lastPrinted>
  <dcterms:created xsi:type="dcterms:W3CDTF">2019-05-28T13:11:42Z</dcterms:created>
  <dcterms:modified xsi:type="dcterms:W3CDTF">2019-06-05T08:31:46Z</dcterms:modified>
</cp:coreProperties>
</file>